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5" r:id="rId3"/>
    <p:sldId id="259" r:id="rId4"/>
    <p:sldId id="260" r:id="rId5"/>
    <p:sldId id="261" r:id="rId6"/>
    <p:sldId id="263" r:id="rId7"/>
    <p:sldId id="264" r:id="rId8"/>
    <p:sldId id="266" r:id="rId9"/>
    <p:sldId id="267" r:id="rId10"/>
    <p:sldId id="268" r:id="rId11"/>
    <p:sldId id="270" r:id="rId12"/>
    <p:sldId id="269" r:id="rId13"/>
    <p:sldId id="272" r:id="rId14"/>
    <p:sldId id="273" r:id="rId15"/>
    <p:sldId id="274" r:id="rId16"/>
    <p:sldId id="271"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3728"/>
    <a:srgbClr val="A51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386" autoAdjust="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E2581-6BC2-4E1D-8A7A-2F69CC2F64A5}" type="datetimeFigureOut">
              <a:rPr lang="el-GR" smtClean="0"/>
              <a:t>18/11/2020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5DCE4-3B20-4ED6-BC51-15C5776EC50D}" type="slidenum">
              <a:rPr lang="el-GR" smtClean="0"/>
              <a:t>‹#›</a:t>
            </a:fld>
            <a:endParaRPr lang="el-GR"/>
          </a:p>
        </p:txBody>
      </p:sp>
    </p:spTree>
    <p:extLst>
      <p:ext uri="{BB962C8B-B14F-4D97-AF65-F5344CB8AC3E}">
        <p14:creationId xmlns:p14="http://schemas.microsoft.com/office/powerpoint/2010/main" val="148718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C5DCE4-3B20-4ED6-BC51-15C5776EC50D}" type="slidenum">
              <a:rPr lang="el-GR" smtClean="0"/>
              <a:t>5</a:t>
            </a:fld>
            <a:endParaRPr lang="el-GR"/>
          </a:p>
        </p:txBody>
      </p:sp>
    </p:spTree>
    <p:extLst>
      <p:ext uri="{BB962C8B-B14F-4D97-AF65-F5344CB8AC3E}">
        <p14:creationId xmlns:p14="http://schemas.microsoft.com/office/powerpoint/2010/main" val="135376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71914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300528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8E9746-EF68-4EF0-8A0D-B101916E6D57}"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677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CDEAB5B-0BC1-4459-864A-9D8114E98BB8}" type="datetimeFigureOut">
              <a:rPr lang="el-GR" smtClean="0"/>
              <a:t>18/11/2020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231712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CDEAB5B-0BC1-4459-864A-9D8114E98BB8}" type="datetimeFigureOut">
              <a:rPr lang="el-GR" smtClean="0"/>
              <a:t>18/11/2020</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8E9746-EF68-4EF0-8A0D-B101916E6D57}"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0857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CDEAB5B-0BC1-4459-864A-9D8114E98BB8}" type="datetimeFigureOut">
              <a:rPr lang="el-GR" smtClean="0"/>
              <a:t>18/11/2020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1721233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220173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136878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194936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DEAB5B-0BC1-4459-864A-9D8114E98BB8}" type="datetimeFigureOut">
              <a:rPr lang="el-GR" smtClean="0"/>
              <a:t>18/11/2020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109621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CDEAB5B-0BC1-4459-864A-9D8114E98BB8}" type="datetimeFigureOut">
              <a:rPr lang="el-GR" smtClean="0"/>
              <a:t>18/11/2020</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117666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CDEAB5B-0BC1-4459-864A-9D8114E98BB8}" type="datetimeFigureOut">
              <a:rPr lang="el-GR" smtClean="0"/>
              <a:t>18/11/2020</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20820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CDEAB5B-0BC1-4459-864A-9D8114E98BB8}" type="datetimeFigureOut">
              <a:rPr lang="el-GR" smtClean="0"/>
              <a:t>18/11/2020</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377537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AB5B-0BC1-4459-864A-9D8114E98BB8}" type="datetimeFigureOut">
              <a:rPr lang="el-GR" smtClean="0"/>
              <a:t>18/11/2020</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349494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DEAB5B-0BC1-4459-864A-9D8114E98BB8}" type="datetimeFigureOut">
              <a:rPr lang="el-GR" smtClean="0"/>
              <a:t>18/11/2020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292673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DEAB5B-0BC1-4459-864A-9D8114E98BB8}" type="datetimeFigureOut">
              <a:rPr lang="el-GR" smtClean="0"/>
              <a:t>18/11/2020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8E9746-EF68-4EF0-8A0D-B101916E6D57}" type="slidenum">
              <a:rPr lang="el-GR" smtClean="0"/>
              <a:t>‹#›</a:t>
            </a:fld>
            <a:endParaRPr lang="el-GR"/>
          </a:p>
        </p:txBody>
      </p:sp>
    </p:spTree>
    <p:extLst>
      <p:ext uri="{BB962C8B-B14F-4D97-AF65-F5344CB8AC3E}">
        <p14:creationId xmlns:p14="http://schemas.microsoft.com/office/powerpoint/2010/main" val="58573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DEAB5B-0BC1-4459-864A-9D8114E98BB8}" type="datetimeFigureOut">
              <a:rPr lang="el-GR" smtClean="0"/>
              <a:t>18/11/2020</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8E9746-EF68-4EF0-8A0D-B101916E6D57}" type="slidenum">
              <a:rPr lang="el-GR" smtClean="0"/>
              <a:t>‹#›</a:t>
            </a:fld>
            <a:endParaRPr lang="el-GR"/>
          </a:p>
        </p:txBody>
      </p:sp>
    </p:spTree>
    <p:extLst>
      <p:ext uri="{BB962C8B-B14F-4D97-AF65-F5344CB8AC3E}">
        <p14:creationId xmlns:p14="http://schemas.microsoft.com/office/powerpoint/2010/main" val="76928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lideshare.net/taniakourou/ss-2391701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0ws2VEzFe9g&amp;ab_channel=Epirustraveleu-DroneFlights" TargetMode="External"/><Relationship Id="rId2" Type="http://schemas.openxmlformats.org/officeDocument/2006/relationships/hyperlink" Target="https://www.youtube.com/watch?v=3VgQFJrsnas&amp;ab_channel=IRENESOFOULAKI" TargetMode="Externa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natalinaeton5.blogspot.com/2016/11/blog-post_21.html" TargetMode="Externa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4.bp.blogspot.com/-Zr4_zqJQV-4/TyLzFDRABsI/AAAAAAAAAYY/CxcoRAOUsU4/s1600/%CF%83%CE%AC%CF%81%CF%89%CF%83%CE%B70018.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hyperlink" Target="https://www.slideshare.net/taniakourou/ss-239188289/taniakourou/ss-239188289"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hyperlink" Target="https://www.slideshare.net/taniakourou/ss-239188289/taniakourou/ss-239188289"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hyperlink" Target="https://ikastikos-kiklos.com/%CE%B5%CE%BB%CE%B9%CE%AC-%CE%B1%CF%80%CF%8C-%CF%84%CE%B7-%CF%86%CF%8D%CF%83%CE%B7-%CF%83%CF%84%CE%B7-%CE%B6%CF%89%CE%AE-%CE%BA%CE%B1%CE%B9-%CF%84%CE%B7%CE%BD-%CF%84%CE%AD%CF%87%CE%BD%CE%B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9A7FEB-0438-41DF-9EA8-A2017D876351}"/>
              </a:ext>
            </a:extLst>
          </p:cNvPr>
          <p:cNvSpPr>
            <a:spLocks noGrp="1"/>
          </p:cNvSpPr>
          <p:nvPr>
            <p:ph type="title"/>
          </p:nvPr>
        </p:nvSpPr>
        <p:spPr>
          <a:xfrm>
            <a:off x="838200" y="365125"/>
            <a:ext cx="10515600" cy="655807"/>
          </a:xfrm>
        </p:spPr>
        <p:txBody>
          <a:bodyPr>
            <a:normAutofit fontScale="90000"/>
          </a:bodyPr>
          <a:lstStyle/>
          <a:p>
            <a:r>
              <a:rPr lang="el-GR" sz="4000" b="1" dirty="0"/>
              <a:t>       ΕΛΙΑ</a:t>
            </a:r>
          </a:p>
        </p:txBody>
      </p:sp>
      <p:pic>
        <p:nvPicPr>
          <p:cNvPr id="9" name="Θέση περιεχομένου 8">
            <a:extLst>
              <a:ext uri="{FF2B5EF4-FFF2-40B4-BE49-F238E27FC236}">
                <a16:creationId xmlns:a16="http://schemas.microsoft.com/office/drawing/2014/main" id="{C4CCB03A-325E-4A94-8A3D-96585BD9B1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8825" y="1016217"/>
            <a:ext cx="3892275" cy="5722785"/>
          </a:xfrm>
        </p:spPr>
      </p:pic>
      <p:pic>
        <p:nvPicPr>
          <p:cNvPr id="11" name="Εικόνα 10">
            <a:extLst>
              <a:ext uri="{FF2B5EF4-FFF2-40B4-BE49-F238E27FC236}">
                <a16:creationId xmlns:a16="http://schemas.microsoft.com/office/drawing/2014/main" id="{0707281A-80ED-4CAB-9E20-2922428CE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032" y="1170152"/>
            <a:ext cx="3551884" cy="5419629"/>
          </a:xfrm>
          <a:prstGeom prst="rect">
            <a:avLst/>
          </a:prstGeom>
        </p:spPr>
      </p:pic>
      <p:pic>
        <p:nvPicPr>
          <p:cNvPr id="13" name="Εικόνα 12">
            <a:extLst>
              <a:ext uri="{FF2B5EF4-FFF2-40B4-BE49-F238E27FC236}">
                <a16:creationId xmlns:a16="http://schemas.microsoft.com/office/drawing/2014/main" id="{0F3CB2C3-078F-4B59-95CD-ECBCF7F94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33" y="1172510"/>
            <a:ext cx="2997200" cy="5410200"/>
          </a:xfrm>
          <a:prstGeom prst="rect">
            <a:avLst/>
          </a:prstGeom>
        </p:spPr>
      </p:pic>
    </p:spTree>
    <p:extLst>
      <p:ext uri="{BB962C8B-B14F-4D97-AF65-F5344CB8AC3E}">
        <p14:creationId xmlns:p14="http://schemas.microsoft.com/office/powerpoint/2010/main" val="978994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28C325-F1BF-4CE9-ACE5-D0A7882AA587}"/>
              </a:ext>
            </a:extLst>
          </p:cNvPr>
          <p:cNvSpPr>
            <a:spLocks noGrp="1"/>
          </p:cNvSpPr>
          <p:nvPr>
            <p:ph type="title"/>
          </p:nvPr>
        </p:nvSpPr>
        <p:spPr>
          <a:xfrm>
            <a:off x="838200" y="365125"/>
            <a:ext cx="10515600" cy="834501"/>
          </a:xfrm>
        </p:spPr>
        <p:txBody>
          <a:bodyPr>
            <a:noAutofit/>
          </a:bodyPr>
          <a:lstStyle/>
          <a:p>
            <a:br>
              <a:rPr lang="el-GR" sz="2000" b="1" dirty="0"/>
            </a:br>
            <a:r>
              <a:rPr lang="el-GR" sz="2000" b="1" dirty="0"/>
              <a:t>           </a:t>
            </a:r>
            <a:r>
              <a:rPr lang="el-GR" sz="2800" b="1" dirty="0"/>
              <a:t>ΠΟΙΗΜΑΤΑΚΙ</a:t>
            </a:r>
            <a:br>
              <a:rPr lang="el-GR" sz="2800" b="1" dirty="0"/>
            </a:br>
            <a:br>
              <a:rPr lang="el-GR" sz="2000" b="1" dirty="0"/>
            </a:br>
            <a:r>
              <a:rPr lang="el-GR" sz="2000" b="1" i="0" dirty="0">
                <a:solidFill>
                  <a:srgbClr val="000A15"/>
                </a:solidFill>
                <a:effectLst/>
                <a:latin typeface="Georgia" panose="02040502050405020303" pitchFamily="18" charset="0"/>
              </a:rPr>
              <a:t>"Η ελίτσα η ελιά..."  </a:t>
            </a:r>
            <a:r>
              <a:rPr lang="el-GR" sz="2000" i="0" dirty="0">
                <a:solidFill>
                  <a:srgbClr val="000A15"/>
                </a:solidFill>
                <a:effectLst/>
                <a:latin typeface="Georgia" panose="02040502050405020303" pitchFamily="18" charset="0"/>
              </a:rPr>
              <a:t>από το βιβλίο Κίτρινα Φύλλα της </a:t>
            </a:r>
            <a:r>
              <a:rPr lang="el-GR" sz="2000" i="0" dirty="0" err="1">
                <a:solidFill>
                  <a:srgbClr val="000A15"/>
                </a:solidFill>
                <a:effectLst/>
                <a:latin typeface="Georgia" panose="02040502050405020303" pitchFamily="18" charset="0"/>
              </a:rPr>
              <a:t>Αντρούλας</a:t>
            </a:r>
            <a:r>
              <a:rPr lang="el-GR" sz="2000" i="0" dirty="0">
                <a:solidFill>
                  <a:srgbClr val="000A15"/>
                </a:solidFill>
                <a:effectLst/>
                <a:latin typeface="Georgia" panose="02040502050405020303" pitchFamily="18" charset="0"/>
              </a:rPr>
              <a:t> </a:t>
            </a:r>
            <a:r>
              <a:rPr lang="el-GR" sz="2000" i="0" dirty="0" err="1">
                <a:solidFill>
                  <a:srgbClr val="000A15"/>
                </a:solidFill>
                <a:effectLst/>
                <a:latin typeface="Georgia" panose="02040502050405020303" pitchFamily="18" charset="0"/>
              </a:rPr>
              <a:t>Εμπεδοκλέους</a:t>
            </a:r>
            <a:r>
              <a:rPr lang="el-GR" sz="2000" i="0" dirty="0">
                <a:solidFill>
                  <a:srgbClr val="000A15"/>
                </a:solidFill>
                <a:effectLst/>
                <a:latin typeface="Georgia" panose="02040502050405020303" pitchFamily="18" charset="0"/>
              </a:rPr>
              <a:t> </a:t>
            </a:r>
            <a:br>
              <a:rPr lang="el-GR" sz="2000" b="1" dirty="0"/>
            </a:br>
            <a:endParaRPr lang="el-GR" sz="2000" b="1" dirty="0"/>
          </a:p>
        </p:txBody>
      </p:sp>
      <p:sp>
        <p:nvSpPr>
          <p:cNvPr id="9" name="TextBox 8">
            <a:extLst>
              <a:ext uri="{FF2B5EF4-FFF2-40B4-BE49-F238E27FC236}">
                <a16:creationId xmlns:a16="http://schemas.microsoft.com/office/drawing/2014/main" id="{7528BDFB-1784-4EF6-B32E-66B1792A28B2}"/>
              </a:ext>
            </a:extLst>
          </p:cNvPr>
          <p:cNvSpPr txBox="1"/>
          <p:nvPr/>
        </p:nvSpPr>
        <p:spPr>
          <a:xfrm>
            <a:off x="1702266" y="1518407"/>
            <a:ext cx="6121866" cy="5816977"/>
          </a:xfrm>
          <a:prstGeom prst="rect">
            <a:avLst/>
          </a:prstGeom>
          <a:noFill/>
        </p:spPr>
        <p:txBody>
          <a:bodyPr wrap="square">
            <a:spAutoFit/>
          </a:bodyPr>
          <a:lstStyle/>
          <a:p>
            <a:endParaRPr lang="el-GR" sz="1400" i="0" dirty="0">
              <a:solidFill>
                <a:srgbClr val="000A15"/>
              </a:solidFill>
              <a:effectLst/>
              <a:latin typeface="Georgia" panose="02040502050405020303" pitchFamily="18" charset="0"/>
            </a:endParaRPr>
          </a:p>
          <a:p>
            <a:endParaRPr lang="el-GR" sz="1400" dirty="0">
              <a:solidFill>
                <a:srgbClr val="000A15"/>
              </a:solidFill>
              <a:latin typeface="Georgia" panose="02040502050405020303" pitchFamily="18" charset="0"/>
            </a:endParaRPr>
          </a:p>
          <a:p>
            <a:r>
              <a:rPr lang="el-GR" sz="1400" i="0" dirty="0">
                <a:solidFill>
                  <a:srgbClr val="000A15"/>
                </a:solidFill>
                <a:effectLst/>
                <a:latin typeface="Georgia" panose="02040502050405020303" pitchFamily="18" charset="0"/>
              </a:rPr>
              <a:t>Οι στίχοι του ποιήματος έχουν ως εξής:</a:t>
            </a:r>
          </a:p>
          <a:p>
            <a:endParaRPr lang="el-GR" sz="1400" b="1" i="0" dirty="0">
              <a:solidFill>
                <a:srgbClr val="000A15"/>
              </a:solidFill>
              <a:effectLst/>
              <a:latin typeface="Georgia" panose="02040502050405020303" pitchFamily="18" charset="0"/>
            </a:endParaRPr>
          </a:p>
          <a:p>
            <a:r>
              <a:rPr lang="el-GR" sz="1400" b="1" i="0" dirty="0">
                <a:solidFill>
                  <a:srgbClr val="000A15"/>
                </a:solidFill>
                <a:effectLst/>
                <a:latin typeface="Georgia" panose="02040502050405020303" pitchFamily="18" charset="0"/>
              </a:rPr>
              <a:t>Η ελίτσα η ελιά </a:t>
            </a:r>
          </a:p>
          <a:p>
            <a:r>
              <a:rPr lang="el-GR" sz="1400" b="1" i="0" dirty="0">
                <a:solidFill>
                  <a:srgbClr val="000A15"/>
                </a:solidFill>
                <a:effectLst/>
                <a:latin typeface="Georgia" panose="02040502050405020303" pitchFamily="18" charset="0"/>
              </a:rPr>
              <a:t>είπε στη μαμά της "γεια", </a:t>
            </a:r>
          </a:p>
          <a:p>
            <a:r>
              <a:rPr lang="el-GR" sz="1400" b="1" i="0" dirty="0">
                <a:solidFill>
                  <a:srgbClr val="000A15"/>
                </a:solidFill>
                <a:effectLst/>
                <a:latin typeface="Georgia" panose="02040502050405020303" pitchFamily="18" charset="0"/>
              </a:rPr>
              <a:t>μπήκε </a:t>
            </a:r>
            <a:r>
              <a:rPr lang="el-GR" sz="1400" b="1" i="0" dirty="0" err="1">
                <a:solidFill>
                  <a:srgbClr val="000A15"/>
                </a:solidFill>
                <a:effectLst/>
                <a:latin typeface="Georgia" panose="02040502050405020303" pitchFamily="18" charset="0"/>
              </a:rPr>
              <a:t>μ'άλλες</a:t>
            </a:r>
            <a:r>
              <a:rPr lang="el-GR" sz="1400" b="1" i="0" dirty="0">
                <a:solidFill>
                  <a:srgbClr val="000A15"/>
                </a:solidFill>
                <a:effectLst/>
                <a:latin typeface="Georgia" panose="02040502050405020303" pitchFamily="18" charset="0"/>
              </a:rPr>
              <a:t> στα σακιά </a:t>
            </a:r>
          </a:p>
          <a:p>
            <a:r>
              <a:rPr lang="el-GR" sz="1400" b="1" i="0" dirty="0">
                <a:solidFill>
                  <a:srgbClr val="000A15"/>
                </a:solidFill>
                <a:effectLst/>
                <a:latin typeface="Georgia" panose="02040502050405020303" pitchFamily="18" charset="0"/>
              </a:rPr>
              <a:t>κι έφυγε μακριά. </a:t>
            </a:r>
          </a:p>
          <a:p>
            <a:endParaRPr lang="el-GR" sz="1400" b="1" i="0" dirty="0">
              <a:solidFill>
                <a:srgbClr val="000A15"/>
              </a:solidFill>
              <a:effectLst/>
              <a:latin typeface="Georgia" panose="02040502050405020303" pitchFamily="18" charset="0"/>
            </a:endParaRPr>
          </a:p>
          <a:p>
            <a:r>
              <a:rPr lang="el-GR" sz="1400" b="1" i="0" dirty="0">
                <a:solidFill>
                  <a:srgbClr val="000A15"/>
                </a:solidFill>
                <a:effectLst/>
                <a:latin typeface="Georgia" panose="02040502050405020303" pitchFamily="18" charset="0"/>
              </a:rPr>
              <a:t>Αχ! ελίτσα μου ελιά,</a:t>
            </a:r>
          </a:p>
          <a:p>
            <a:r>
              <a:rPr lang="el-GR" sz="1400" b="1" i="0" dirty="0">
                <a:solidFill>
                  <a:srgbClr val="000A15"/>
                </a:solidFill>
                <a:effectLst/>
                <a:latin typeface="Georgia" panose="02040502050405020303" pitchFamily="18" charset="0"/>
              </a:rPr>
              <a:t>τόσο φίνα, </a:t>
            </a:r>
            <a:r>
              <a:rPr lang="el-GR" sz="1400" b="1" i="0" dirty="0" err="1">
                <a:solidFill>
                  <a:srgbClr val="000A15"/>
                </a:solidFill>
                <a:effectLst/>
                <a:latin typeface="Georgia" panose="02040502050405020303" pitchFamily="18" charset="0"/>
              </a:rPr>
              <a:t>γευστικιά</a:t>
            </a:r>
            <a:r>
              <a:rPr lang="el-GR" sz="1400" b="1" i="0" dirty="0">
                <a:solidFill>
                  <a:srgbClr val="000A15"/>
                </a:solidFill>
                <a:effectLst/>
                <a:latin typeface="Georgia" panose="02040502050405020303" pitchFamily="18" charset="0"/>
              </a:rPr>
              <a:t>! </a:t>
            </a:r>
          </a:p>
          <a:p>
            <a:r>
              <a:rPr lang="el-GR" sz="1400" b="1" i="0" dirty="0">
                <a:solidFill>
                  <a:srgbClr val="000A15"/>
                </a:solidFill>
                <a:effectLst/>
                <a:latin typeface="Georgia" panose="02040502050405020303" pitchFamily="18" charset="0"/>
              </a:rPr>
              <a:t>Σε λιοτρίβι έφθασε, </a:t>
            </a:r>
          </a:p>
          <a:p>
            <a:r>
              <a:rPr lang="el-GR" sz="1400" b="1" i="0" dirty="0">
                <a:solidFill>
                  <a:srgbClr val="000A15"/>
                </a:solidFill>
                <a:effectLst/>
                <a:latin typeface="Georgia" panose="02040502050405020303" pitchFamily="18" charset="0"/>
              </a:rPr>
              <a:t>πλύθηκε και γυάλισε </a:t>
            </a:r>
          </a:p>
          <a:p>
            <a:r>
              <a:rPr lang="el-GR" sz="1400" b="1" i="0" dirty="0">
                <a:solidFill>
                  <a:srgbClr val="000A15"/>
                </a:solidFill>
                <a:effectLst/>
                <a:latin typeface="Georgia" panose="02040502050405020303" pitchFamily="18" charset="0"/>
              </a:rPr>
              <a:t>κι έπειτα πιέστηκε </a:t>
            </a:r>
          </a:p>
          <a:p>
            <a:r>
              <a:rPr lang="el-GR" sz="1400" b="1" i="0" dirty="0">
                <a:solidFill>
                  <a:srgbClr val="000A15"/>
                </a:solidFill>
                <a:effectLst/>
                <a:latin typeface="Georgia" panose="02040502050405020303" pitchFamily="18" charset="0"/>
              </a:rPr>
              <a:t>πλούσιο λάδι έφτιαξε. </a:t>
            </a:r>
          </a:p>
          <a:p>
            <a:endParaRPr lang="el-GR" sz="1400" b="1" i="0" dirty="0">
              <a:solidFill>
                <a:srgbClr val="000A15"/>
              </a:solidFill>
              <a:effectLst/>
              <a:latin typeface="Georgia" panose="02040502050405020303" pitchFamily="18" charset="0"/>
            </a:endParaRPr>
          </a:p>
          <a:p>
            <a:r>
              <a:rPr lang="el-GR" sz="1400" b="1" i="0" dirty="0">
                <a:solidFill>
                  <a:srgbClr val="000A15"/>
                </a:solidFill>
                <a:effectLst/>
                <a:latin typeface="Georgia" panose="02040502050405020303" pitchFamily="18" charset="0"/>
              </a:rPr>
              <a:t>Αχ! ελίτσα μου ελιά, </a:t>
            </a:r>
          </a:p>
          <a:p>
            <a:r>
              <a:rPr lang="el-GR" sz="1400" b="1" i="0" dirty="0">
                <a:solidFill>
                  <a:srgbClr val="000A15"/>
                </a:solidFill>
                <a:effectLst/>
                <a:latin typeface="Georgia" panose="02040502050405020303" pitchFamily="18" charset="0"/>
              </a:rPr>
              <a:t>τόσο φίνα, </a:t>
            </a:r>
            <a:r>
              <a:rPr lang="el-GR" sz="1400" b="1" i="0" dirty="0" err="1">
                <a:solidFill>
                  <a:srgbClr val="000A15"/>
                </a:solidFill>
                <a:effectLst/>
                <a:latin typeface="Georgia" panose="02040502050405020303" pitchFamily="18" charset="0"/>
              </a:rPr>
              <a:t>γευστικιά</a:t>
            </a:r>
            <a:r>
              <a:rPr lang="el-GR" sz="1400" b="1" i="0" dirty="0">
                <a:solidFill>
                  <a:srgbClr val="000A15"/>
                </a:solidFill>
                <a:effectLst/>
                <a:latin typeface="Georgia" panose="02040502050405020303" pitchFamily="18" charset="0"/>
              </a:rPr>
              <a:t>! </a:t>
            </a:r>
          </a:p>
          <a:p>
            <a:r>
              <a:rPr lang="el-GR" sz="1400" b="1" i="0" dirty="0">
                <a:solidFill>
                  <a:srgbClr val="000A15"/>
                </a:solidFill>
                <a:effectLst/>
                <a:latin typeface="Georgia" panose="02040502050405020303" pitchFamily="18" charset="0"/>
              </a:rPr>
              <a:t>Με λαδάκι της μεμιάς </a:t>
            </a:r>
          </a:p>
          <a:p>
            <a:r>
              <a:rPr lang="el-GR" sz="1400" b="1" i="0" dirty="0">
                <a:solidFill>
                  <a:srgbClr val="000A15"/>
                </a:solidFill>
                <a:effectLst/>
                <a:latin typeface="Georgia" panose="02040502050405020303" pitchFamily="18" charset="0"/>
              </a:rPr>
              <a:t>της ελίτσας της ελιάς, </a:t>
            </a:r>
          </a:p>
          <a:p>
            <a:r>
              <a:rPr lang="el-GR" sz="1400" b="1" i="0" dirty="0">
                <a:solidFill>
                  <a:srgbClr val="000A15"/>
                </a:solidFill>
                <a:effectLst/>
                <a:latin typeface="Georgia" panose="02040502050405020303" pitchFamily="18" charset="0"/>
              </a:rPr>
              <a:t>άναψε στην Παναγιά </a:t>
            </a:r>
          </a:p>
          <a:p>
            <a:r>
              <a:rPr lang="el-GR" sz="1400" b="1" i="0" dirty="0">
                <a:solidFill>
                  <a:srgbClr val="000A15"/>
                </a:solidFill>
                <a:effectLst/>
                <a:latin typeface="Georgia" panose="02040502050405020303" pitchFamily="18" charset="0"/>
              </a:rPr>
              <a:t>το καντήλι η γιαγιά. </a:t>
            </a:r>
          </a:p>
          <a:p>
            <a:r>
              <a:rPr lang="el-GR" sz="1400" b="1" i="0" dirty="0">
                <a:solidFill>
                  <a:srgbClr val="000A15"/>
                </a:solidFill>
                <a:effectLst/>
                <a:latin typeface="Georgia" panose="02040502050405020303" pitchFamily="18" charset="0"/>
              </a:rPr>
              <a:t>Αχ! ελίτσα μου ελιά, </a:t>
            </a:r>
          </a:p>
          <a:p>
            <a:r>
              <a:rPr lang="el-GR" sz="1400" b="1" i="0" dirty="0">
                <a:solidFill>
                  <a:srgbClr val="000A15"/>
                </a:solidFill>
                <a:effectLst/>
                <a:latin typeface="Georgia" panose="02040502050405020303" pitchFamily="18" charset="0"/>
              </a:rPr>
              <a:t>τόσο φίνα, </a:t>
            </a:r>
            <a:r>
              <a:rPr lang="el-GR" sz="1400" b="1" i="0" dirty="0" err="1">
                <a:solidFill>
                  <a:srgbClr val="000A15"/>
                </a:solidFill>
                <a:effectLst/>
                <a:latin typeface="Georgia" panose="02040502050405020303" pitchFamily="18" charset="0"/>
              </a:rPr>
              <a:t>γευστικιά</a:t>
            </a:r>
            <a:r>
              <a:rPr lang="el-GR" sz="1400" b="1" i="0" dirty="0">
                <a:solidFill>
                  <a:srgbClr val="000A15"/>
                </a:solidFill>
                <a:effectLst/>
                <a:latin typeface="Georgia" panose="02040502050405020303" pitchFamily="18" charset="0"/>
              </a:rPr>
              <a:t>!</a:t>
            </a:r>
            <a:br>
              <a:rPr lang="el-GR" sz="1400" dirty="0"/>
            </a:br>
            <a:br>
              <a:rPr lang="el-GR" dirty="0"/>
            </a:br>
            <a:endParaRPr lang="el-GR" dirty="0"/>
          </a:p>
        </p:txBody>
      </p:sp>
      <p:pic>
        <p:nvPicPr>
          <p:cNvPr id="11" name="Εικόνα 10">
            <a:extLst>
              <a:ext uri="{FF2B5EF4-FFF2-40B4-BE49-F238E27FC236}">
                <a16:creationId xmlns:a16="http://schemas.microsoft.com/office/drawing/2014/main" id="{6248FBAC-F2CF-4C16-8508-B29C9D4DA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253" y="2493586"/>
            <a:ext cx="2654658" cy="2566901"/>
          </a:xfrm>
          <a:prstGeom prst="rect">
            <a:avLst/>
          </a:prstGeom>
        </p:spPr>
      </p:pic>
      <p:pic>
        <p:nvPicPr>
          <p:cNvPr id="13" name="Εικόνα 12">
            <a:extLst>
              <a:ext uri="{FF2B5EF4-FFF2-40B4-BE49-F238E27FC236}">
                <a16:creationId xmlns:a16="http://schemas.microsoft.com/office/drawing/2014/main" id="{63CC7D36-0BC3-4E3E-9A18-9A4D96914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579" y="3760984"/>
            <a:ext cx="2654659" cy="2599006"/>
          </a:xfrm>
          <a:prstGeom prst="rect">
            <a:avLst/>
          </a:prstGeom>
        </p:spPr>
      </p:pic>
    </p:spTree>
    <p:extLst>
      <p:ext uri="{BB962C8B-B14F-4D97-AF65-F5344CB8AC3E}">
        <p14:creationId xmlns:p14="http://schemas.microsoft.com/office/powerpoint/2010/main" val="306336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300715-0EE6-4C35-AC61-7F4E68C74C60}"/>
              </a:ext>
            </a:extLst>
          </p:cNvPr>
          <p:cNvSpPr>
            <a:spLocks noGrp="1"/>
          </p:cNvSpPr>
          <p:nvPr>
            <p:ph type="title"/>
          </p:nvPr>
        </p:nvSpPr>
        <p:spPr>
          <a:xfrm>
            <a:off x="838200" y="151001"/>
            <a:ext cx="10515600" cy="1770078"/>
          </a:xfrm>
        </p:spPr>
        <p:txBody>
          <a:bodyPr>
            <a:normAutofit fontScale="90000"/>
          </a:bodyPr>
          <a:lstStyle/>
          <a:p>
            <a:r>
              <a:rPr lang="el-GR" sz="3600" dirty="0"/>
              <a:t>ΠΕΙΡΑΜΑΤΑ </a:t>
            </a:r>
            <a:br>
              <a:rPr lang="el-GR" sz="3600" dirty="0"/>
            </a:br>
            <a:br>
              <a:rPr lang="el-GR" sz="1000" dirty="0"/>
            </a:br>
            <a:r>
              <a:rPr lang="el-GR" sz="1300" dirty="0"/>
              <a:t>Στην πρώτη περίπτωση βάζουμε μια μικρή ποσότητα νερού, λαδιού και οινοπνεύματος σε χαρτοπετσέτα και τα παιδιά προβλέπουν ποιο από τα τρία υγρά θα εξατμιστεί πρώτο, κυκλώνοντας την πρόβλεψή τους. Αφού παρατηρήσουν, συμπληρώνουν τη σωστή απάντηση: Το οινόπνευμα.</a:t>
            </a:r>
            <a:br>
              <a:rPr lang="el-GR" sz="1300" dirty="0"/>
            </a:br>
            <a:br>
              <a:rPr lang="el-GR" sz="1300" dirty="0"/>
            </a:br>
            <a:r>
              <a:rPr lang="el-GR" sz="1300" dirty="0"/>
              <a:t>Στη δεύτερη περίπτωση, τα παιδιά λένε την πρόβλεψή τους και μετά την ολοκλήρωση του πειράματος συμπληρώνουν τους αριθμούς από το 1 έως το 3 στα κυκλάκια, ξεκινώντας από αυτό που θα εξατμιστεί πρώτο.</a:t>
            </a:r>
            <a:br>
              <a:rPr lang="el-GR" sz="1300" dirty="0"/>
            </a:br>
            <a:br>
              <a:rPr lang="el-GR" sz="1300" dirty="0"/>
            </a:br>
            <a:br>
              <a:rPr lang="el-GR" sz="1000" dirty="0"/>
            </a:br>
            <a:endParaRPr lang="el-GR" dirty="0"/>
          </a:p>
        </p:txBody>
      </p:sp>
      <p:pic>
        <p:nvPicPr>
          <p:cNvPr id="5" name="Θέση περιεχομένου 4">
            <a:extLst>
              <a:ext uri="{FF2B5EF4-FFF2-40B4-BE49-F238E27FC236}">
                <a16:creationId xmlns:a16="http://schemas.microsoft.com/office/drawing/2014/main" id="{9584AC8B-D37C-4282-818A-CCCE3C09E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091" y="2080922"/>
            <a:ext cx="3020736" cy="4009485"/>
          </a:xfrm>
        </p:spPr>
      </p:pic>
      <p:pic>
        <p:nvPicPr>
          <p:cNvPr id="7" name="Εικόνα 6">
            <a:extLst>
              <a:ext uri="{FF2B5EF4-FFF2-40B4-BE49-F238E27FC236}">
                <a16:creationId xmlns:a16="http://schemas.microsoft.com/office/drawing/2014/main" id="{1548BAD4-12F0-4F1E-A0E5-54E595416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745" y="2080922"/>
            <a:ext cx="3128352" cy="4009485"/>
          </a:xfrm>
          <a:prstGeom prst="rect">
            <a:avLst/>
          </a:prstGeom>
        </p:spPr>
      </p:pic>
      <p:pic>
        <p:nvPicPr>
          <p:cNvPr id="9" name="Εικόνα 8">
            <a:extLst>
              <a:ext uri="{FF2B5EF4-FFF2-40B4-BE49-F238E27FC236}">
                <a16:creationId xmlns:a16="http://schemas.microsoft.com/office/drawing/2014/main" id="{B007BC80-CCC1-499E-AB44-D6133E1A1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015" y="2080921"/>
            <a:ext cx="3020736" cy="4009485"/>
          </a:xfrm>
          <a:prstGeom prst="rect">
            <a:avLst/>
          </a:prstGeom>
        </p:spPr>
      </p:pic>
    </p:spTree>
    <p:extLst>
      <p:ext uri="{BB962C8B-B14F-4D97-AF65-F5344CB8AC3E}">
        <p14:creationId xmlns:p14="http://schemas.microsoft.com/office/powerpoint/2010/main" val="27429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55C33C-AF16-4B35-AF67-1BC2D36492B7}"/>
              </a:ext>
            </a:extLst>
          </p:cNvPr>
          <p:cNvSpPr>
            <a:spLocks noGrp="1"/>
          </p:cNvSpPr>
          <p:nvPr>
            <p:ph type="title"/>
          </p:nvPr>
        </p:nvSpPr>
        <p:spPr/>
        <p:txBody>
          <a:bodyPr>
            <a:normAutofit/>
          </a:bodyPr>
          <a:lstStyle/>
          <a:p>
            <a:r>
              <a:rPr lang="el-GR" sz="3200" b="1" dirty="0">
                <a:solidFill>
                  <a:srgbClr val="000A15"/>
                </a:solidFill>
                <a:latin typeface="Georgia" panose="02040502050405020303" pitchFamily="18" charset="0"/>
              </a:rPr>
              <a:t>Η ελιά του Αρισταίου </a:t>
            </a:r>
            <a:endParaRPr lang="el-GR" sz="3200" dirty="0"/>
          </a:p>
        </p:txBody>
      </p:sp>
      <p:sp>
        <p:nvSpPr>
          <p:cNvPr id="3" name="Θέση περιεχομένου 2">
            <a:extLst>
              <a:ext uri="{FF2B5EF4-FFF2-40B4-BE49-F238E27FC236}">
                <a16:creationId xmlns:a16="http://schemas.microsoft.com/office/drawing/2014/main" id="{6B1C7B0F-8236-4675-B415-A9886DB62057}"/>
              </a:ext>
            </a:extLst>
          </p:cNvPr>
          <p:cNvSpPr>
            <a:spLocks noGrp="1"/>
          </p:cNvSpPr>
          <p:nvPr>
            <p:ph idx="1"/>
          </p:nvPr>
        </p:nvSpPr>
        <p:spPr/>
        <p:txBody>
          <a:bodyPr/>
          <a:lstStyle/>
          <a:p>
            <a:pPr marL="0" indent="0">
              <a:buNone/>
            </a:pPr>
            <a:r>
              <a:rPr lang="el-GR" sz="2000" dirty="0">
                <a:solidFill>
                  <a:srgbClr val="000A15"/>
                </a:solidFill>
                <a:latin typeface="Georgia" panose="02040502050405020303" pitchFamily="18" charset="0"/>
              </a:rPr>
              <a:t>Π</a:t>
            </a:r>
            <a:r>
              <a:rPr lang="el-GR" sz="2000" i="0" dirty="0">
                <a:solidFill>
                  <a:srgbClr val="000A15"/>
                </a:solidFill>
                <a:effectLst/>
                <a:latin typeface="Georgia" panose="02040502050405020303" pitchFamily="18" charset="0"/>
              </a:rPr>
              <a:t>αρουσίαση διαφανειών για τον πρώτο μελισσοκόμο και προστάτη των </a:t>
            </a:r>
            <a:r>
              <a:rPr lang="el-GR" sz="2000" i="0" dirty="0" err="1">
                <a:solidFill>
                  <a:srgbClr val="000A15"/>
                </a:solidFill>
                <a:effectLst/>
                <a:latin typeface="Georgia" panose="02040502050405020303" pitchFamily="18" charset="0"/>
              </a:rPr>
              <a:t>ελαιοκαλλιεργητών</a:t>
            </a:r>
            <a:r>
              <a:rPr lang="el-GR" sz="2000" i="0" dirty="0">
                <a:solidFill>
                  <a:srgbClr val="000A15"/>
                </a:solidFill>
                <a:effectLst/>
                <a:latin typeface="Georgia" panose="02040502050405020303" pitchFamily="18" charset="0"/>
              </a:rPr>
              <a:t>.</a:t>
            </a:r>
          </a:p>
          <a:p>
            <a:pPr marL="0" indent="0">
              <a:buNone/>
            </a:pPr>
            <a:r>
              <a:rPr lang="el-GR" sz="2000" i="0" dirty="0">
                <a:solidFill>
                  <a:srgbClr val="000A15"/>
                </a:solidFill>
                <a:effectLst/>
                <a:latin typeface="Georgia" panose="02040502050405020303" pitchFamily="18" charset="0"/>
              </a:rPr>
              <a:t>Ακολουθεί παρουσίαση διαφανειών για τον Αρισταίο, </a:t>
            </a:r>
          </a:p>
          <a:p>
            <a:pPr marL="0" indent="0">
              <a:buNone/>
            </a:pPr>
            <a:r>
              <a:rPr lang="el-GR" sz="2000" i="0" dirty="0">
                <a:solidFill>
                  <a:srgbClr val="000A15"/>
                </a:solidFill>
                <a:effectLst/>
                <a:latin typeface="Georgia" panose="02040502050405020303" pitchFamily="18" charset="0"/>
              </a:rPr>
              <a:t>γιο του Απόλλωνα και της Κυρήνης, </a:t>
            </a:r>
          </a:p>
          <a:p>
            <a:pPr marL="0" indent="0">
              <a:buNone/>
            </a:pPr>
            <a:r>
              <a:rPr lang="el-GR" sz="2000" i="0" dirty="0">
                <a:solidFill>
                  <a:srgbClr val="000A15"/>
                </a:solidFill>
                <a:effectLst/>
                <a:latin typeface="Georgia" panose="02040502050405020303" pitchFamily="18" charset="0"/>
              </a:rPr>
              <a:t>που θεωρείται ο πρώτος μελισσοκόμος αλλά </a:t>
            </a:r>
          </a:p>
          <a:p>
            <a:pPr marL="0" indent="0">
              <a:buNone/>
            </a:pPr>
            <a:r>
              <a:rPr lang="el-GR" sz="2000" i="0" dirty="0">
                <a:solidFill>
                  <a:srgbClr val="000A15"/>
                </a:solidFill>
                <a:effectLst/>
                <a:latin typeface="Georgia" panose="02040502050405020303" pitchFamily="18" charset="0"/>
              </a:rPr>
              <a:t>και ο προστάτης των </a:t>
            </a:r>
            <a:r>
              <a:rPr lang="el-GR" sz="2000" i="0" dirty="0" err="1">
                <a:solidFill>
                  <a:srgbClr val="000A15"/>
                </a:solidFill>
                <a:effectLst/>
                <a:latin typeface="Georgia" panose="02040502050405020303" pitchFamily="18" charset="0"/>
              </a:rPr>
              <a:t>ελαιοκαλλιεργητών</a:t>
            </a:r>
            <a:r>
              <a:rPr lang="el-GR" sz="2000" i="0" dirty="0">
                <a:solidFill>
                  <a:srgbClr val="000A15"/>
                </a:solidFill>
                <a:effectLst/>
                <a:latin typeface="Georgia" panose="02040502050405020303" pitchFamily="18" charset="0"/>
              </a:rPr>
              <a:t>.</a:t>
            </a:r>
            <a:br>
              <a:rPr lang="el-GR" sz="2000" dirty="0"/>
            </a:br>
            <a:br>
              <a:rPr lang="el-GR" dirty="0"/>
            </a:br>
            <a:r>
              <a:rPr lang="en-US" sz="2000" dirty="0">
                <a:hlinkClick r:id="rId2"/>
              </a:rPr>
              <a:t>https://www.slideshare.net/taniakourou/ss-239170120</a:t>
            </a:r>
            <a:endParaRPr lang="el-GR" sz="2000" dirty="0"/>
          </a:p>
          <a:p>
            <a:pPr marL="0" indent="0">
              <a:buNone/>
            </a:pPr>
            <a:endParaRPr lang="el-GR" dirty="0"/>
          </a:p>
        </p:txBody>
      </p:sp>
      <p:pic>
        <p:nvPicPr>
          <p:cNvPr id="5" name="Εικόνα 4">
            <a:extLst>
              <a:ext uri="{FF2B5EF4-FFF2-40B4-BE49-F238E27FC236}">
                <a16:creationId xmlns:a16="http://schemas.microsoft.com/office/drawing/2014/main" id="{68E41BC3-F383-47A4-B71D-88C8AE297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720" y="201336"/>
            <a:ext cx="2834557" cy="6858000"/>
          </a:xfrm>
          <a:prstGeom prst="rect">
            <a:avLst/>
          </a:prstGeom>
        </p:spPr>
      </p:pic>
    </p:spTree>
    <p:extLst>
      <p:ext uri="{BB962C8B-B14F-4D97-AF65-F5344CB8AC3E}">
        <p14:creationId xmlns:p14="http://schemas.microsoft.com/office/powerpoint/2010/main" val="400981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9530F3-A375-42E0-8861-6B2683C9B84D}"/>
              </a:ext>
            </a:extLst>
          </p:cNvPr>
          <p:cNvSpPr>
            <a:spLocks noGrp="1"/>
          </p:cNvSpPr>
          <p:nvPr>
            <p:ph type="title"/>
          </p:nvPr>
        </p:nvSpPr>
        <p:spPr>
          <a:xfrm>
            <a:off x="1890945" y="177554"/>
            <a:ext cx="9613668" cy="1367162"/>
          </a:xfrm>
        </p:spPr>
        <p:txBody>
          <a:bodyPr>
            <a:normAutofit fontScale="90000"/>
          </a:bodyPr>
          <a:lstStyle/>
          <a:p>
            <a:r>
              <a:rPr lang="el-GR" dirty="0"/>
              <a:t>ΕΛΑΙΟΜΑΖΩΜΑ</a:t>
            </a:r>
            <a:br>
              <a:rPr lang="el-GR" dirty="0"/>
            </a:br>
            <a:r>
              <a:rPr lang="el-GR" sz="1300" dirty="0"/>
              <a:t>Συγκομιδή Ελιάς:  </a:t>
            </a:r>
            <a:r>
              <a:rPr lang="el-GR" sz="1300" dirty="0">
                <a:hlinkClick r:id="rId2"/>
              </a:rPr>
              <a:t>https://www.youtube.com/watch?v=3VgQFJrsnas&amp;ab_channel=IRENESOFOULAKI</a:t>
            </a:r>
            <a:br>
              <a:rPr lang="el-GR" sz="1300" dirty="0"/>
            </a:br>
            <a:br>
              <a:rPr lang="el-GR" sz="1300" dirty="0"/>
            </a:br>
            <a:r>
              <a:rPr lang="el-GR" sz="1300" dirty="0"/>
              <a:t>Ελιά από την συγκομιδή στο ελαιοτριβείο: </a:t>
            </a:r>
            <a:r>
              <a:rPr lang="el-GR" sz="1300" dirty="0">
                <a:hlinkClick r:id="rId3"/>
              </a:rPr>
              <a:t>https://www.youtube.com/watch?v=0ws2VEzFe9g&amp;ab_channel=Epirustraveleu-DroneFlights</a:t>
            </a:r>
            <a:br>
              <a:rPr lang="el-GR" sz="1300" dirty="0"/>
            </a:br>
            <a:br>
              <a:rPr lang="el-GR" sz="1300" dirty="0"/>
            </a:br>
            <a:endParaRPr lang="el-GR" dirty="0"/>
          </a:p>
        </p:txBody>
      </p:sp>
      <p:pic>
        <p:nvPicPr>
          <p:cNvPr id="5" name="Θέση περιεχομένου 4">
            <a:extLst>
              <a:ext uri="{FF2B5EF4-FFF2-40B4-BE49-F238E27FC236}">
                <a16:creationId xmlns:a16="http://schemas.microsoft.com/office/drawing/2014/main" id="{67116B45-965D-4728-A3B8-991445C33E6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690688"/>
            <a:ext cx="5049700" cy="4351338"/>
          </a:xfrm>
        </p:spPr>
      </p:pic>
      <p:pic>
        <p:nvPicPr>
          <p:cNvPr id="7" name="Εικόνα 6">
            <a:extLst>
              <a:ext uri="{FF2B5EF4-FFF2-40B4-BE49-F238E27FC236}">
                <a16:creationId xmlns:a16="http://schemas.microsoft.com/office/drawing/2014/main" id="{5F04F4FA-BA42-49E7-B46E-BE1C9BA8E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015" y="2284732"/>
            <a:ext cx="2247900" cy="3362325"/>
          </a:xfrm>
          <a:prstGeom prst="rect">
            <a:avLst/>
          </a:prstGeom>
        </p:spPr>
      </p:pic>
      <p:pic>
        <p:nvPicPr>
          <p:cNvPr id="9" name="Εικόνα 8">
            <a:extLst>
              <a:ext uri="{FF2B5EF4-FFF2-40B4-BE49-F238E27FC236}">
                <a16:creationId xmlns:a16="http://schemas.microsoft.com/office/drawing/2014/main" id="{D9F7678F-7A88-4956-B0B0-440E4B493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7154" y="2284731"/>
            <a:ext cx="2247900" cy="3362325"/>
          </a:xfrm>
          <a:prstGeom prst="rect">
            <a:avLst/>
          </a:prstGeom>
        </p:spPr>
      </p:pic>
    </p:spTree>
    <p:extLst>
      <p:ext uri="{BB962C8B-B14F-4D97-AF65-F5344CB8AC3E}">
        <p14:creationId xmlns:p14="http://schemas.microsoft.com/office/powerpoint/2010/main" val="100828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0382AE-2A2F-4C8C-BAE4-9D8405694B06}"/>
              </a:ext>
            </a:extLst>
          </p:cNvPr>
          <p:cNvSpPr>
            <a:spLocks noGrp="1"/>
          </p:cNvSpPr>
          <p:nvPr>
            <p:ph type="title"/>
          </p:nvPr>
        </p:nvSpPr>
        <p:spPr>
          <a:xfrm>
            <a:off x="838200" y="365125"/>
            <a:ext cx="10515600" cy="742273"/>
          </a:xfrm>
        </p:spPr>
        <p:txBody>
          <a:bodyPr>
            <a:normAutofit fontScale="90000"/>
          </a:bodyPr>
          <a:lstStyle/>
          <a:p>
            <a:r>
              <a:rPr lang="el-GR" dirty="0"/>
              <a:t>      ΠΩΣ ΓΙΝΕΤΑΙ ΤΟ ΛΑΔΙ</a:t>
            </a:r>
            <a:br>
              <a:rPr lang="el-GR" dirty="0"/>
            </a:br>
            <a:r>
              <a:rPr lang="el-GR" dirty="0"/>
              <a:t>       </a:t>
            </a:r>
            <a:r>
              <a:rPr lang="en-US" sz="1800" dirty="0">
                <a:hlinkClick r:id="rId2"/>
              </a:rPr>
              <a:t>http://natalinaeton5.blogspot.com/2016/11/blog-post_21.html</a:t>
            </a:r>
            <a:br>
              <a:rPr lang="el-GR" sz="1800" dirty="0"/>
            </a:br>
            <a:endParaRPr lang="el-GR" dirty="0"/>
          </a:p>
        </p:txBody>
      </p:sp>
      <p:pic>
        <p:nvPicPr>
          <p:cNvPr id="5" name="Θέση περιεχομένου 4">
            <a:extLst>
              <a:ext uri="{FF2B5EF4-FFF2-40B4-BE49-F238E27FC236}">
                <a16:creationId xmlns:a16="http://schemas.microsoft.com/office/drawing/2014/main" id="{CA30850D-0220-4755-9DAD-DA151DF423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03" y="1707109"/>
            <a:ext cx="2842749" cy="4043493"/>
          </a:xfrm>
        </p:spPr>
      </p:pic>
      <p:pic>
        <p:nvPicPr>
          <p:cNvPr id="7" name="Εικόνα 6">
            <a:extLst>
              <a:ext uri="{FF2B5EF4-FFF2-40B4-BE49-F238E27FC236}">
                <a16:creationId xmlns:a16="http://schemas.microsoft.com/office/drawing/2014/main" id="{1B1AAAF5-DF76-49AB-B2B1-3702DAF3C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815" y="1707109"/>
            <a:ext cx="2842748" cy="4043493"/>
          </a:xfrm>
          <a:prstGeom prst="rect">
            <a:avLst/>
          </a:prstGeom>
        </p:spPr>
      </p:pic>
      <p:pic>
        <p:nvPicPr>
          <p:cNvPr id="9" name="Εικόνα 8">
            <a:extLst>
              <a:ext uri="{FF2B5EF4-FFF2-40B4-BE49-F238E27FC236}">
                <a16:creationId xmlns:a16="http://schemas.microsoft.com/office/drawing/2014/main" id="{F0A95FFC-7AB5-46F3-B1F2-FAFABE2E5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326" y="1707110"/>
            <a:ext cx="2842748" cy="4043492"/>
          </a:xfrm>
          <a:prstGeom prst="rect">
            <a:avLst/>
          </a:prstGeom>
        </p:spPr>
      </p:pic>
      <p:pic>
        <p:nvPicPr>
          <p:cNvPr id="11" name="Εικόνα 10">
            <a:extLst>
              <a:ext uri="{FF2B5EF4-FFF2-40B4-BE49-F238E27FC236}">
                <a16:creationId xmlns:a16="http://schemas.microsoft.com/office/drawing/2014/main" id="{623E7669-2F02-4E1A-A9B4-540C1101B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2837" y="1707110"/>
            <a:ext cx="2842748" cy="4043492"/>
          </a:xfrm>
          <a:prstGeom prst="rect">
            <a:avLst/>
          </a:prstGeom>
        </p:spPr>
      </p:pic>
    </p:spTree>
    <p:extLst>
      <p:ext uri="{BB962C8B-B14F-4D97-AF65-F5344CB8AC3E}">
        <p14:creationId xmlns:p14="http://schemas.microsoft.com/office/powerpoint/2010/main" val="109886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03019-1127-4CFD-8CE2-09E6DE775EA5}"/>
              </a:ext>
            </a:extLst>
          </p:cNvPr>
          <p:cNvSpPr>
            <a:spLocks noGrp="1"/>
          </p:cNvSpPr>
          <p:nvPr>
            <p:ph type="title"/>
          </p:nvPr>
        </p:nvSpPr>
        <p:spPr/>
        <p:txBody>
          <a:bodyPr/>
          <a:lstStyle/>
          <a:p>
            <a:r>
              <a:rPr lang="el-GR" b="1" dirty="0">
                <a:solidFill>
                  <a:schemeClr val="accent1">
                    <a:lumMod val="60000"/>
                    <a:lumOff val="40000"/>
                  </a:schemeClr>
                </a:solidFill>
              </a:rPr>
              <a:t>ΠΑΙΧΝΙΔΙ</a:t>
            </a:r>
          </a:p>
        </p:txBody>
      </p:sp>
      <p:sp>
        <p:nvSpPr>
          <p:cNvPr id="3" name="Θέση περιεχομένου 2">
            <a:extLst>
              <a:ext uri="{FF2B5EF4-FFF2-40B4-BE49-F238E27FC236}">
                <a16:creationId xmlns:a16="http://schemas.microsoft.com/office/drawing/2014/main" id="{A797E0A5-FA8F-48C0-8184-747A12042BFC}"/>
              </a:ext>
            </a:extLst>
          </p:cNvPr>
          <p:cNvSpPr>
            <a:spLocks noGrp="1"/>
          </p:cNvSpPr>
          <p:nvPr>
            <p:ph idx="1"/>
          </p:nvPr>
        </p:nvSpPr>
        <p:spPr/>
        <p:txBody>
          <a:bodyPr/>
          <a:lstStyle/>
          <a:p>
            <a:pPr marL="0" indent="0">
              <a:buNone/>
            </a:pPr>
            <a:r>
              <a:rPr lang="el-GR" dirty="0"/>
              <a:t>Παίζουμε το παραδοσιακό παιχνίδι : </a:t>
            </a:r>
          </a:p>
          <a:p>
            <a:pPr marL="0" indent="0">
              <a:buNone/>
            </a:pPr>
            <a:endParaRPr lang="el-GR" dirty="0"/>
          </a:p>
          <a:p>
            <a:pPr marL="0" indent="0">
              <a:buNone/>
            </a:pPr>
            <a:r>
              <a:rPr lang="el-GR" b="1" dirty="0"/>
              <a:t>«Ελιά </a:t>
            </a:r>
            <a:r>
              <a:rPr lang="el-GR" b="1" dirty="0" err="1"/>
              <a:t>ελιά</a:t>
            </a:r>
            <a:r>
              <a:rPr lang="el-GR" b="1" dirty="0"/>
              <a:t> </a:t>
            </a:r>
            <a:r>
              <a:rPr lang="el-GR" b="1" dirty="0" err="1"/>
              <a:t>μαυροελιά</a:t>
            </a:r>
            <a:r>
              <a:rPr lang="el-GR" b="1" dirty="0"/>
              <a:t>, πόσα φύλλα στα κλαριά ;»</a:t>
            </a:r>
          </a:p>
          <a:p>
            <a:endParaRPr lang="el-GR" b="1" dirty="0"/>
          </a:p>
          <a:p>
            <a:r>
              <a:rPr lang="el-GR" dirty="0"/>
              <a:t>Κατά το οποίο ένα από τα παιδιά στέκεται με τα χέρια πίσω από την πλάτη του και σχηματίζει με τα δάκτυλά του έναν αριθμό. Οι υπόλοιποι παίκτες προσπαθούν να μαντέψουν ποιον αριθμό έχει σχηματίσει.</a:t>
            </a:r>
          </a:p>
          <a:p>
            <a:r>
              <a:rPr lang="el-GR" dirty="0"/>
              <a:t>Όποιος το βρει είναι ο νικητής.</a:t>
            </a:r>
          </a:p>
        </p:txBody>
      </p:sp>
    </p:spTree>
    <p:extLst>
      <p:ext uri="{BB962C8B-B14F-4D97-AF65-F5344CB8AC3E}">
        <p14:creationId xmlns:p14="http://schemas.microsoft.com/office/powerpoint/2010/main" val="92896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4FEA09-5821-4E3C-9877-0A959C441F82}"/>
              </a:ext>
            </a:extLst>
          </p:cNvPr>
          <p:cNvSpPr>
            <a:spLocks noGrp="1"/>
          </p:cNvSpPr>
          <p:nvPr>
            <p:ph type="title"/>
          </p:nvPr>
        </p:nvSpPr>
        <p:spPr>
          <a:xfrm>
            <a:off x="838200" y="365125"/>
            <a:ext cx="10515600" cy="820725"/>
          </a:xfrm>
        </p:spPr>
        <p:txBody>
          <a:bodyPr>
            <a:normAutofit/>
          </a:bodyPr>
          <a:lstStyle/>
          <a:p>
            <a:r>
              <a:rPr lang="el-GR" b="1" dirty="0">
                <a:solidFill>
                  <a:schemeClr val="accent6">
                    <a:lumMod val="75000"/>
                  </a:schemeClr>
                </a:solidFill>
              </a:rPr>
              <a:t>       Χ</a:t>
            </a:r>
            <a:r>
              <a:rPr lang="el-GR" b="1" dirty="0">
                <a:solidFill>
                  <a:schemeClr val="accent3">
                    <a:lumMod val="40000"/>
                    <a:lumOff val="60000"/>
                  </a:schemeClr>
                </a:solidFill>
              </a:rPr>
              <a:t>Ρ</a:t>
            </a:r>
            <a:r>
              <a:rPr lang="el-GR" b="1" dirty="0">
                <a:solidFill>
                  <a:schemeClr val="accent4">
                    <a:lumMod val="60000"/>
                    <a:lumOff val="40000"/>
                  </a:schemeClr>
                </a:solidFill>
              </a:rPr>
              <a:t>Ω</a:t>
            </a:r>
            <a:r>
              <a:rPr lang="el-GR" b="1" dirty="0">
                <a:solidFill>
                  <a:schemeClr val="accent5">
                    <a:lumMod val="60000"/>
                    <a:lumOff val="40000"/>
                  </a:schemeClr>
                </a:solidFill>
              </a:rPr>
              <a:t>Μ</a:t>
            </a:r>
            <a:r>
              <a:rPr lang="el-GR" b="1" dirty="0">
                <a:solidFill>
                  <a:schemeClr val="accent2">
                    <a:lumMod val="75000"/>
                  </a:schemeClr>
                </a:solidFill>
              </a:rPr>
              <a:t>Α</a:t>
            </a:r>
            <a:r>
              <a:rPr lang="el-GR" b="1" dirty="0">
                <a:solidFill>
                  <a:srgbClr val="7030A0"/>
                </a:solidFill>
              </a:rPr>
              <a:t>Τ</a:t>
            </a:r>
            <a:r>
              <a:rPr lang="el-GR" b="1" dirty="0">
                <a:solidFill>
                  <a:schemeClr val="tx1">
                    <a:lumMod val="65000"/>
                    <a:lumOff val="35000"/>
                  </a:schemeClr>
                </a:solidFill>
              </a:rPr>
              <a:t>Ι</a:t>
            </a:r>
            <a:r>
              <a:rPr lang="el-GR" b="1" dirty="0">
                <a:solidFill>
                  <a:schemeClr val="accent1">
                    <a:lumMod val="75000"/>
                  </a:schemeClr>
                </a:solidFill>
              </a:rPr>
              <a:t>Ζ</a:t>
            </a:r>
            <a:r>
              <a:rPr lang="el-GR" b="1" dirty="0">
                <a:solidFill>
                  <a:schemeClr val="accent6">
                    <a:lumMod val="40000"/>
                    <a:lumOff val="60000"/>
                  </a:schemeClr>
                </a:solidFill>
              </a:rPr>
              <a:t>Ο</a:t>
            </a:r>
            <a:r>
              <a:rPr lang="el-GR" b="1" dirty="0">
                <a:solidFill>
                  <a:srgbClr val="A51389"/>
                </a:solidFill>
              </a:rPr>
              <a:t>Υ</a:t>
            </a:r>
            <a:r>
              <a:rPr lang="el-GR" b="1" dirty="0">
                <a:solidFill>
                  <a:srgbClr val="903728"/>
                </a:solidFill>
              </a:rPr>
              <a:t>Μ</a:t>
            </a:r>
            <a:r>
              <a:rPr lang="el-GR" b="1" dirty="0">
                <a:solidFill>
                  <a:schemeClr val="accent6">
                    <a:lumMod val="75000"/>
                  </a:schemeClr>
                </a:solidFill>
              </a:rPr>
              <a:t>Ε</a:t>
            </a:r>
            <a:r>
              <a:rPr lang="el-GR" b="1" dirty="0">
                <a:solidFill>
                  <a:srgbClr val="FF0000"/>
                </a:solidFill>
              </a:rPr>
              <a:t>!</a:t>
            </a:r>
          </a:p>
        </p:txBody>
      </p:sp>
      <p:sp>
        <p:nvSpPr>
          <p:cNvPr id="3" name="Θέση περιεχομένου 2">
            <a:extLst>
              <a:ext uri="{FF2B5EF4-FFF2-40B4-BE49-F238E27FC236}">
                <a16:creationId xmlns:a16="http://schemas.microsoft.com/office/drawing/2014/main" id="{0E2EF671-2406-434F-81C1-B140F77B1B34}"/>
              </a:ext>
            </a:extLst>
          </p:cNvPr>
          <p:cNvSpPr>
            <a:spLocks noGrp="1"/>
          </p:cNvSpPr>
          <p:nvPr>
            <p:ph idx="1"/>
          </p:nvPr>
        </p:nvSpPr>
        <p:spPr>
          <a:xfrm>
            <a:off x="461394" y="1208015"/>
            <a:ext cx="10892406" cy="4968948"/>
          </a:xfrm>
        </p:spPr>
        <p:txBody>
          <a:bodyPr>
            <a:normAutofit/>
          </a:bodyPr>
          <a:lstStyle/>
          <a:p>
            <a:pPr marL="0" indent="0">
              <a:buNone/>
            </a:pPr>
            <a:endParaRPr lang="el-GR" sz="1400" dirty="0"/>
          </a:p>
          <a:p>
            <a:pPr marL="0" indent="0">
              <a:buNone/>
            </a:pPr>
            <a:r>
              <a:rPr lang="el-GR" sz="1400" dirty="0"/>
              <a:t>Χρωμάτισε με πράσινο τις μεγάλες ελιές και μαύρο τις μικρές.          		        Χρωμάτισε αυτό το κλαδί ελιάς											             </a:t>
            </a:r>
          </a:p>
        </p:txBody>
      </p:sp>
      <p:sp>
        <p:nvSpPr>
          <p:cNvPr id="4" name="Ορθογώνιο: Στρογγύλεμα γωνιών 3">
            <a:extLst>
              <a:ext uri="{FF2B5EF4-FFF2-40B4-BE49-F238E27FC236}">
                <a16:creationId xmlns:a16="http://schemas.microsoft.com/office/drawing/2014/main" id="{03F1FEE8-26AC-4729-B12A-BF44EE347DD0}"/>
              </a:ext>
            </a:extLst>
          </p:cNvPr>
          <p:cNvSpPr/>
          <p:nvPr/>
        </p:nvSpPr>
        <p:spPr>
          <a:xfrm>
            <a:off x="636992" y="1988201"/>
            <a:ext cx="4521666" cy="44614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5" name="Οβάλ 4">
            <a:extLst>
              <a:ext uri="{FF2B5EF4-FFF2-40B4-BE49-F238E27FC236}">
                <a16:creationId xmlns:a16="http://schemas.microsoft.com/office/drawing/2014/main" id="{84CC1439-1DB4-4E74-9CCD-EA6D73720979}"/>
              </a:ext>
            </a:extLst>
          </p:cNvPr>
          <p:cNvSpPr/>
          <p:nvPr/>
        </p:nvSpPr>
        <p:spPr>
          <a:xfrm>
            <a:off x="1208015" y="2239861"/>
            <a:ext cx="494950" cy="8305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6" name="Οβάλ 5">
            <a:extLst>
              <a:ext uri="{FF2B5EF4-FFF2-40B4-BE49-F238E27FC236}">
                <a16:creationId xmlns:a16="http://schemas.microsoft.com/office/drawing/2014/main" id="{9672EE8A-DF40-434C-A729-52F3D55C5266}"/>
              </a:ext>
            </a:extLst>
          </p:cNvPr>
          <p:cNvSpPr/>
          <p:nvPr/>
        </p:nvSpPr>
        <p:spPr>
          <a:xfrm>
            <a:off x="2642532" y="2801923"/>
            <a:ext cx="234892"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8" name="Οβάλ 7">
            <a:extLst>
              <a:ext uri="{FF2B5EF4-FFF2-40B4-BE49-F238E27FC236}">
                <a16:creationId xmlns:a16="http://schemas.microsoft.com/office/drawing/2014/main" id="{37BB7836-B3FA-4099-9394-0A410D35BFD3}"/>
              </a:ext>
            </a:extLst>
          </p:cNvPr>
          <p:cNvSpPr/>
          <p:nvPr/>
        </p:nvSpPr>
        <p:spPr>
          <a:xfrm>
            <a:off x="2936146" y="3113714"/>
            <a:ext cx="234892"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9" name="Οβάλ 8">
            <a:extLst>
              <a:ext uri="{FF2B5EF4-FFF2-40B4-BE49-F238E27FC236}">
                <a16:creationId xmlns:a16="http://schemas.microsoft.com/office/drawing/2014/main" id="{241A4342-682B-4FE8-9F0A-E8B959DFB8CD}"/>
              </a:ext>
            </a:extLst>
          </p:cNvPr>
          <p:cNvSpPr/>
          <p:nvPr/>
        </p:nvSpPr>
        <p:spPr>
          <a:xfrm>
            <a:off x="1451295" y="2432807"/>
            <a:ext cx="67112" cy="1929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0" name="Οβάλ 9">
            <a:extLst>
              <a:ext uri="{FF2B5EF4-FFF2-40B4-BE49-F238E27FC236}">
                <a16:creationId xmlns:a16="http://schemas.microsoft.com/office/drawing/2014/main" id="{D3608ECA-CC03-4099-A324-A0A2CBA00727}"/>
              </a:ext>
            </a:extLst>
          </p:cNvPr>
          <p:cNvSpPr/>
          <p:nvPr/>
        </p:nvSpPr>
        <p:spPr>
          <a:xfrm>
            <a:off x="2241845" y="5187891"/>
            <a:ext cx="45719" cy="1258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1" name="Οβάλ 10">
            <a:extLst>
              <a:ext uri="{FF2B5EF4-FFF2-40B4-BE49-F238E27FC236}">
                <a16:creationId xmlns:a16="http://schemas.microsoft.com/office/drawing/2014/main" id="{0CCB5AE8-A806-4687-96C3-1DDAC5A68190}"/>
              </a:ext>
            </a:extLst>
          </p:cNvPr>
          <p:cNvSpPr/>
          <p:nvPr/>
        </p:nvSpPr>
        <p:spPr>
          <a:xfrm>
            <a:off x="2978091" y="3292089"/>
            <a:ext cx="83890" cy="2327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2" name="Οβάλ 11">
            <a:extLst>
              <a:ext uri="{FF2B5EF4-FFF2-40B4-BE49-F238E27FC236}">
                <a16:creationId xmlns:a16="http://schemas.microsoft.com/office/drawing/2014/main" id="{F461A36D-AC4C-4348-8948-E0D1B356DEAB}"/>
              </a:ext>
            </a:extLst>
          </p:cNvPr>
          <p:cNvSpPr/>
          <p:nvPr/>
        </p:nvSpPr>
        <p:spPr>
          <a:xfrm>
            <a:off x="838200" y="3867325"/>
            <a:ext cx="864765"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3" name="Οβάλ 12">
            <a:extLst>
              <a:ext uri="{FF2B5EF4-FFF2-40B4-BE49-F238E27FC236}">
                <a16:creationId xmlns:a16="http://schemas.microsoft.com/office/drawing/2014/main" id="{63DC1095-4073-4A40-A8EE-69A95BC12E44}"/>
              </a:ext>
            </a:extLst>
          </p:cNvPr>
          <p:cNvSpPr/>
          <p:nvPr/>
        </p:nvSpPr>
        <p:spPr>
          <a:xfrm rot="3084641">
            <a:off x="3230735" y="2552289"/>
            <a:ext cx="864765"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14" name="Οβάλ 13">
            <a:extLst>
              <a:ext uri="{FF2B5EF4-FFF2-40B4-BE49-F238E27FC236}">
                <a16:creationId xmlns:a16="http://schemas.microsoft.com/office/drawing/2014/main" id="{0C5D65CB-EA24-4CF0-AF7A-D3CCA2CC0048}"/>
              </a:ext>
            </a:extLst>
          </p:cNvPr>
          <p:cNvSpPr/>
          <p:nvPr/>
        </p:nvSpPr>
        <p:spPr>
          <a:xfrm>
            <a:off x="2933349" y="5250809"/>
            <a:ext cx="864765"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15" name="Οβάλ 14">
            <a:extLst>
              <a:ext uri="{FF2B5EF4-FFF2-40B4-BE49-F238E27FC236}">
                <a16:creationId xmlns:a16="http://schemas.microsoft.com/office/drawing/2014/main" id="{7A73B960-7A06-45EA-AA28-D058DD25880D}"/>
              </a:ext>
            </a:extLst>
          </p:cNvPr>
          <p:cNvSpPr/>
          <p:nvPr/>
        </p:nvSpPr>
        <p:spPr>
          <a:xfrm rot="2499043">
            <a:off x="1871792" y="3398940"/>
            <a:ext cx="864765"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6" name="Οβάλ 15">
            <a:extLst>
              <a:ext uri="{FF2B5EF4-FFF2-40B4-BE49-F238E27FC236}">
                <a16:creationId xmlns:a16="http://schemas.microsoft.com/office/drawing/2014/main" id="{F7772FE7-8380-4D10-AD0D-A3D132206EA3}"/>
              </a:ext>
            </a:extLst>
          </p:cNvPr>
          <p:cNvSpPr/>
          <p:nvPr/>
        </p:nvSpPr>
        <p:spPr>
          <a:xfrm rot="19799409">
            <a:off x="3427602" y="3784833"/>
            <a:ext cx="864765"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18" name="Οβάλ 17">
            <a:extLst>
              <a:ext uri="{FF2B5EF4-FFF2-40B4-BE49-F238E27FC236}">
                <a16:creationId xmlns:a16="http://schemas.microsoft.com/office/drawing/2014/main" id="{A7C71C40-1703-418A-A9EE-433AD92BE483}"/>
              </a:ext>
            </a:extLst>
          </p:cNvPr>
          <p:cNvSpPr/>
          <p:nvPr/>
        </p:nvSpPr>
        <p:spPr>
          <a:xfrm>
            <a:off x="1939256" y="4667774"/>
            <a:ext cx="494950" cy="8305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19" name="Οβάλ 18">
            <a:extLst>
              <a:ext uri="{FF2B5EF4-FFF2-40B4-BE49-F238E27FC236}">
                <a16:creationId xmlns:a16="http://schemas.microsoft.com/office/drawing/2014/main" id="{711E330B-E904-4AFA-9A7A-CCB324BED141}"/>
              </a:ext>
            </a:extLst>
          </p:cNvPr>
          <p:cNvSpPr/>
          <p:nvPr/>
        </p:nvSpPr>
        <p:spPr>
          <a:xfrm rot="20129875">
            <a:off x="3615655" y="4118687"/>
            <a:ext cx="182459" cy="758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0" name="Οβάλ 19">
            <a:extLst>
              <a:ext uri="{FF2B5EF4-FFF2-40B4-BE49-F238E27FC236}">
                <a16:creationId xmlns:a16="http://schemas.microsoft.com/office/drawing/2014/main" id="{7C153D8C-9C47-4FF9-90B6-92768BB9D586}"/>
              </a:ext>
            </a:extLst>
          </p:cNvPr>
          <p:cNvSpPr/>
          <p:nvPr/>
        </p:nvSpPr>
        <p:spPr>
          <a:xfrm rot="3804408">
            <a:off x="3917659" y="3867325"/>
            <a:ext cx="186640" cy="2513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p:txBody>
      </p:sp>
      <p:sp>
        <p:nvSpPr>
          <p:cNvPr id="21" name="Οβάλ 20">
            <a:extLst>
              <a:ext uri="{FF2B5EF4-FFF2-40B4-BE49-F238E27FC236}">
                <a16:creationId xmlns:a16="http://schemas.microsoft.com/office/drawing/2014/main" id="{CB24334A-4328-4AC8-80C4-6DB34237FFE2}"/>
              </a:ext>
            </a:extLst>
          </p:cNvPr>
          <p:cNvSpPr/>
          <p:nvPr/>
        </p:nvSpPr>
        <p:spPr>
          <a:xfrm rot="13751224">
            <a:off x="3608150" y="2940869"/>
            <a:ext cx="248669" cy="728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2" name="Οβάλ 21">
            <a:extLst>
              <a:ext uri="{FF2B5EF4-FFF2-40B4-BE49-F238E27FC236}">
                <a16:creationId xmlns:a16="http://schemas.microsoft.com/office/drawing/2014/main" id="{0451C262-99A8-4128-AFB6-2061FE1C4EAB}"/>
              </a:ext>
            </a:extLst>
          </p:cNvPr>
          <p:cNvSpPr/>
          <p:nvPr/>
        </p:nvSpPr>
        <p:spPr>
          <a:xfrm rot="3183423" flipV="1">
            <a:off x="3625900" y="2776904"/>
            <a:ext cx="201682" cy="457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4" name="Οβάλ 23">
            <a:extLst>
              <a:ext uri="{FF2B5EF4-FFF2-40B4-BE49-F238E27FC236}">
                <a16:creationId xmlns:a16="http://schemas.microsoft.com/office/drawing/2014/main" id="{D05694DC-C2F0-4832-855F-241F208CB391}"/>
              </a:ext>
            </a:extLst>
          </p:cNvPr>
          <p:cNvSpPr/>
          <p:nvPr/>
        </p:nvSpPr>
        <p:spPr>
          <a:xfrm rot="2539893" flipH="1">
            <a:off x="1094847" y="4567948"/>
            <a:ext cx="510330" cy="33843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6" name="Οβάλ 25">
            <a:extLst>
              <a:ext uri="{FF2B5EF4-FFF2-40B4-BE49-F238E27FC236}">
                <a16:creationId xmlns:a16="http://schemas.microsoft.com/office/drawing/2014/main" id="{F7EE94EC-9752-4519-99A1-9B3B1392DE82}"/>
              </a:ext>
            </a:extLst>
          </p:cNvPr>
          <p:cNvSpPr/>
          <p:nvPr/>
        </p:nvSpPr>
        <p:spPr>
          <a:xfrm flipH="1">
            <a:off x="4003811" y="3087711"/>
            <a:ext cx="510330" cy="2327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8" name="Οβάλ 27">
            <a:extLst>
              <a:ext uri="{FF2B5EF4-FFF2-40B4-BE49-F238E27FC236}">
                <a16:creationId xmlns:a16="http://schemas.microsoft.com/office/drawing/2014/main" id="{598EC586-1232-48DB-87EC-D69D204F2820}"/>
              </a:ext>
            </a:extLst>
          </p:cNvPr>
          <p:cNvSpPr/>
          <p:nvPr/>
        </p:nvSpPr>
        <p:spPr>
          <a:xfrm rot="2813410" flipH="1">
            <a:off x="2578440" y="4773969"/>
            <a:ext cx="510330" cy="2327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30" name="Οβάλ 29">
            <a:extLst>
              <a:ext uri="{FF2B5EF4-FFF2-40B4-BE49-F238E27FC236}">
                <a16:creationId xmlns:a16="http://schemas.microsoft.com/office/drawing/2014/main" id="{4BEB8788-2547-4051-AD35-A8C6BF11DEAB}"/>
              </a:ext>
            </a:extLst>
          </p:cNvPr>
          <p:cNvSpPr/>
          <p:nvPr/>
        </p:nvSpPr>
        <p:spPr>
          <a:xfrm rot="2008450" flipH="1">
            <a:off x="4010979" y="4292106"/>
            <a:ext cx="510330" cy="2327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32" name="Οβάλ 31">
            <a:extLst>
              <a:ext uri="{FF2B5EF4-FFF2-40B4-BE49-F238E27FC236}">
                <a16:creationId xmlns:a16="http://schemas.microsoft.com/office/drawing/2014/main" id="{BD00CBA4-6ECC-4665-AA61-3CAADA0B5624}"/>
              </a:ext>
            </a:extLst>
          </p:cNvPr>
          <p:cNvSpPr/>
          <p:nvPr/>
        </p:nvSpPr>
        <p:spPr>
          <a:xfrm flipH="1">
            <a:off x="4082581" y="2705428"/>
            <a:ext cx="510330" cy="2327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34" name="Οβάλ 33">
            <a:extLst>
              <a:ext uri="{FF2B5EF4-FFF2-40B4-BE49-F238E27FC236}">
                <a16:creationId xmlns:a16="http://schemas.microsoft.com/office/drawing/2014/main" id="{D5B283C3-6A13-4D01-A28F-A4AD8114DCBB}"/>
              </a:ext>
            </a:extLst>
          </p:cNvPr>
          <p:cNvSpPr/>
          <p:nvPr/>
        </p:nvSpPr>
        <p:spPr>
          <a:xfrm flipH="1">
            <a:off x="4038585" y="5839669"/>
            <a:ext cx="510330" cy="2327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36" name="Οβάλ 35">
            <a:extLst>
              <a:ext uri="{FF2B5EF4-FFF2-40B4-BE49-F238E27FC236}">
                <a16:creationId xmlns:a16="http://schemas.microsoft.com/office/drawing/2014/main" id="{34A5C60A-463C-4CFA-A597-F0BC5B593B96}"/>
              </a:ext>
            </a:extLst>
          </p:cNvPr>
          <p:cNvSpPr/>
          <p:nvPr/>
        </p:nvSpPr>
        <p:spPr>
          <a:xfrm rot="2539893" flipH="1">
            <a:off x="1986680" y="2439387"/>
            <a:ext cx="510330" cy="33843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38" name="Οβάλ 37">
            <a:extLst>
              <a:ext uri="{FF2B5EF4-FFF2-40B4-BE49-F238E27FC236}">
                <a16:creationId xmlns:a16="http://schemas.microsoft.com/office/drawing/2014/main" id="{A3CD9356-4C4B-4052-B70F-E82ED5A954F3}"/>
              </a:ext>
            </a:extLst>
          </p:cNvPr>
          <p:cNvSpPr/>
          <p:nvPr/>
        </p:nvSpPr>
        <p:spPr>
          <a:xfrm rot="2539893" flipH="1">
            <a:off x="4051235" y="5030354"/>
            <a:ext cx="510330" cy="33843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40" name="Οβάλ 39">
            <a:extLst>
              <a:ext uri="{FF2B5EF4-FFF2-40B4-BE49-F238E27FC236}">
                <a16:creationId xmlns:a16="http://schemas.microsoft.com/office/drawing/2014/main" id="{2662B1C7-11D2-4210-983B-10CCAA24133E}"/>
              </a:ext>
            </a:extLst>
          </p:cNvPr>
          <p:cNvSpPr/>
          <p:nvPr/>
        </p:nvSpPr>
        <p:spPr>
          <a:xfrm rot="6154821">
            <a:off x="1240788" y="5402137"/>
            <a:ext cx="864765" cy="494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41" name="Οβάλ 40">
            <a:extLst>
              <a:ext uri="{FF2B5EF4-FFF2-40B4-BE49-F238E27FC236}">
                <a16:creationId xmlns:a16="http://schemas.microsoft.com/office/drawing/2014/main" id="{BE5A6553-E878-48BE-BEFB-9EA5A745ED88}"/>
              </a:ext>
            </a:extLst>
          </p:cNvPr>
          <p:cNvSpPr/>
          <p:nvPr/>
        </p:nvSpPr>
        <p:spPr>
          <a:xfrm rot="1265271">
            <a:off x="3361793" y="5496503"/>
            <a:ext cx="246357" cy="6007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cxnSp>
        <p:nvCxnSpPr>
          <p:cNvPr id="43" name="Ευθεία γραμμή σύνδεσης 42">
            <a:extLst>
              <a:ext uri="{FF2B5EF4-FFF2-40B4-BE49-F238E27FC236}">
                <a16:creationId xmlns:a16="http://schemas.microsoft.com/office/drawing/2014/main" id="{DCC6D4FD-31D3-464C-9995-B0409DBE8192}"/>
              </a:ext>
            </a:extLst>
          </p:cNvPr>
          <p:cNvCxnSpPr>
            <a:stCxn id="5" idx="0"/>
            <a:endCxn id="5" idx="0"/>
          </p:cNvCxnSpPr>
          <p:nvPr/>
        </p:nvCxnSpPr>
        <p:spPr>
          <a:xfrm>
            <a:off x="1455490" y="223986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a:extLst>
              <a:ext uri="{FF2B5EF4-FFF2-40B4-BE49-F238E27FC236}">
                <a16:creationId xmlns:a16="http://schemas.microsoft.com/office/drawing/2014/main" id="{DF7C2A01-B833-4DB4-8E2C-FC02F917D1A2}"/>
              </a:ext>
            </a:extLst>
          </p:cNvPr>
          <p:cNvCxnSpPr>
            <a:stCxn id="15" idx="6"/>
          </p:cNvCxnSpPr>
          <p:nvPr/>
        </p:nvCxnSpPr>
        <p:spPr>
          <a:xfrm>
            <a:off x="2627255" y="3933771"/>
            <a:ext cx="15277" cy="59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a:extLst>
              <a:ext uri="{FF2B5EF4-FFF2-40B4-BE49-F238E27FC236}">
                <a16:creationId xmlns:a16="http://schemas.microsoft.com/office/drawing/2014/main" id="{88B994B0-1D0B-4130-91C2-1C58C8B1E784}"/>
              </a:ext>
            </a:extLst>
          </p:cNvPr>
          <p:cNvCxnSpPr>
            <a:cxnSpLocks/>
            <a:stCxn id="15" idx="6"/>
          </p:cNvCxnSpPr>
          <p:nvPr/>
        </p:nvCxnSpPr>
        <p:spPr>
          <a:xfrm>
            <a:off x="2627255" y="3933771"/>
            <a:ext cx="52467" cy="29617"/>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Γραφικό 52" descr="Μέλισσα">
            <a:extLst>
              <a:ext uri="{FF2B5EF4-FFF2-40B4-BE49-F238E27FC236}">
                <a16:creationId xmlns:a16="http://schemas.microsoft.com/office/drawing/2014/main" id="{F7CC92E9-3B51-48BD-ADF2-B682749D1C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815" y="5173708"/>
            <a:ext cx="494950" cy="494950"/>
          </a:xfrm>
          <a:prstGeom prst="rect">
            <a:avLst/>
          </a:prstGeom>
        </p:spPr>
      </p:pic>
      <p:pic>
        <p:nvPicPr>
          <p:cNvPr id="55" name="Εικόνα 54">
            <a:extLst>
              <a:ext uri="{FF2B5EF4-FFF2-40B4-BE49-F238E27FC236}">
                <a16:creationId xmlns:a16="http://schemas.microsoft.com/office/drawing/2014/main" id="{2EDA782B-D27C-4BC8-A3C2-9FA1BE1F39D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4000"/>
                    </a14:imgEffect>
                    <a14:imgEffect>
                      <a14:colorTemperature colorTemp="11500"/>
                    </a14:imgEffect>
                    <a14:imgEffect>
                      <a14:saturation sat="0"/>
                    </a14:imgEffect>
                    <a14:imgEffect>
                      <a14:brightnessContrast bright="88000" contrast="-12000"/>
                    </a14:imgEffect>
                  </a14:imgLayer>
                </a14:imgProps>
              </a:ext>
              <a:ext uri="{28A0092B-C50C-407E-A947-70E740481C1C}">
                <a14:useLocalDpi xmlns:a14="http://schemas.microsoft.com/office/drawing/2010/main" val="0"/>
              </a:ext>
            </a:extLst>
          </a:blip>
          <a:stretch>
            <a:fillRect/>
          </a:stretch>
        </p:blipFill>
        <p:spPr>
          <a:xfrm>
            <a:off x="5708326" y="2049529"/>
            <a:ext cx="5656383" cy="4242287"/>
          </a:xfrm>
          <a:prstGeom prst="rect">
            <a:avLst/>
          </a:prstGeom>
        </p:spPr>
      </p:pic>
    </p:spTree>
    <p:extLst>
      <p:ext uri="{BB962C8B-B14F-4D97-AF65-F5344CB8AC3E}">
        <p14:creationId xmlns:p14="http://schemas.microsoft.com/office/powerpoint/2010/main" val="55999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CC653B-37ED-4CBC-BF10-87B7C8385A31}"/>
              </a:ext>
            </a:extLst>
          </p:cNvPr>
          <p:cNvSpPr>
            <a:spLocks noGrp="1"/>
          </p:cNvSpPr>
          <p:nvPr>
            <p:ph type="title"/>
          </p:nvPr>
        </p:nvSpPr>
        <p:spPr>
          <a:xfrm>
            <a:off x="838200" y="213919"/>
            <a:ext cx="10515600" cy="918595"/>
          </a:xfrm>
        </p:spPr>
        <p:txBody>
          <a:bodyPr>
            <a:normAutofit fontScale="90000"/>
          </a:bodyPr>
          <a:lstStyle/>
          <a:p>
            <a:r>
              <a:rPr lang="el-GR" b="1" dirty="0">
                <a:solidFill>
                  <a:schemeClr val="accent6">
                    <a:lumMod val="75000"/>
                  </a:schemeClr>
                </a:solidFill>
              </a:rPr>
              <a:t>       Χ</a:t>
            </a:r>
            <a:r>
              <a:rPr lang="el-GR" b="1" dirty="0">
                <a:solidFill>
                  <a:schemeClr val="accent3">
                    <a:lumMod val="40000"/>
                    <a:lumOff val="60000"/>
                  </a:schemeClr>
                </a:solidFill>
              </a:rPr>
              <a:t>Ρ</a:t>
            </a:r>
            <a:r>
              <a:rPr lang="el-GR" b="1" dirty="0">
                <a:solidFill>
                  <a:schemeClr val="accent4">
                    <a:lumMod val="60000"/>
                    <a:lumOff val="40000"/>
                  </a:schemeClr>
                </a:solidFill>
              </a:rPr>
              <a:t>Ω</a:t>
            </a:r>
            <a:r>
              <a:rPr lang="el-GR" b="1" dirty="0">
                <a:solidFill>
                  <a:schemeClr val="accent5">
                    <a:lumMod val="60000"/>
                    <a:lumOff val="40000"/>
                  </a:schemeClr>
                </a:solidFill>
              </a:rPr>
              <a:t>Μ</a:t>
            </a:r>
            <a:r>
              <a:rPr lang="el-GR" b="1" dirty="0">
                <a:solidFill>
                  <a:schemeClr val="accent2">
                    <a:lumMod val="75000"/>
                  </a:schemeClr>
                </a:solidFill>
              </a:rPr>
              <a:t>Α</a:t>
            </a:r>
            <a:r>
              <a:rPr lang="el-GR" b="1" dirty="0">
                <a:solidFill>
                  <a:srgbClr val="7030A0"/>
                </a:solidFill>
              </a:rPr>
              <a:t>Τ</a:t>
            </a:r>
            <a:r>
              <a:rPr lang="el-GR" b="1" dirty="0">
                <a:solidFill>
                  <a:schemeClr val="tx1">
                    <a:lumMod val="65000"/>
                    <a:lumOff val="35000"/>
                  </a:schemeClr>
                </a:solidFill>
              </a:rPr>
              <a:t>Ι</a:t>
            </a:r>
            <a:r>
              <a:rPr lang="el-GR" b="1" dirty="0">
                <a:solidFill>
                  <a:schemeClr val="accent1">
                    <a:lumMod val="75000"/>
                  </a:schemeClr>
                </a:solidFill>
              </a:rPr>
              <a:t>Ζ</a:t>
            </a:r>
            <a:r>
              <a:rPr lang="el-GR" b="1" dirty="0">
                <a:solidFill>
                  <a:schemeClr val="accent6">
                    <a:lumMod val="40000"/>
                    <a:lumOff val="60000"/>
                  </a:schemeClr>
                </a:solidFill>
              </a:rPr>
              <a:t>Ο</a:t>
            </a:r>
            <a:r>
              <a:rPr lang="el-GR" b="1" dirty="0">
                <a:solidFill>
                  <a:srgbClr val="A51389"/>
                </a:solidFill>
              </a:rPr>
              <a:t>Υ</a:t>
            </a:r>
            <a:r>
              <a:rPr lang="el-GR" b="1" dirty="0">
                <a:solidFill>
                  <a:srgbClr val="903728"/>
                </a:solidFill>
              </a:rPr>
              <a:t>Μ</a:t>
            </a:r>
            <a:r>
              <a:rPr lang="el-GR" b="1" dirty="0">
                <a:solidFill>
                  <a:schemeClr val="accent6">
                    <a:lumMod val="75000"/>
                  </a:schemeClr>
                </a:solidFill>
              </a:rPr>
              <a:t>Ε</a:t>
            </a:r>
            <a:r>
              <a:rPr lang="el-GR" b="1" dirty="0">
                <a:solidFill>
                  <a:srgbClr val="FF0000"/>
                </a:solidFill>
              </a:rPr>
              <a:t>!</a:t>
            </a:r>
            <a:br>
              <a:rPr lang="el-GR" b="1" dirty="0">
                <a:solidFill>
                  <a:srgbClr val="FF0000"/>
                </a:solidFill>
              </a:rPr>
            </a:br>
            <a:r>
              <a:rPr lang="el-GR" b="1" dirty="0">
                <a:solidFill>
                  <a:srgbClr val="FF0000"/>
                </a:solidFill>
              </a:rPr>
              <a:t>       </a:t>
            </a:r>
            <a:r>
              <a:rPr lang="el-GR" sz="2000" b="1" dirty="0">
                <a:solidFill>
                  <a:schemeClr val="tx1">
                    <a:lumMod val="95000"/>
                    <a:lumOff val="5000"/>
                  </a:schemeClr>
                </a:solidFill>
              </a:rPr>
              <a:t>Και μπορούμε να κολλήσουμε φύλλα ελιάς αντί να τα ζωγραφίσουμε</a:t>
            </a:r>
            <a:br>
              <a:rPr lang="el-GR" sz="2000" b="1" dirty="0">
                <a:solidFill>
                  <a:schemeClr val="tx1">
                    <a:lumMod val="95000"/>
                    <a:lumOff val="5000"/>
                  </a:schemeClr>
                </a:solidFill>
              </a:rPr>
            </a:br>
            <a:endParaRPr lang="el-GR" sz="2000" dirty="0"/>
          </a:p>
        </p:txBody>
      </p:sp>
      <p:pic>
        <p:nvPicPr>
          <p:cNvPr id="9" name="Θέση περιεχομένου 8">
            <a:extLst>
              <a:ext uri="{FF2B5EF4-FFF2-40B4-BE49-F238E27FC236}">
                <a16:creationId xmlns:a16="http://schemas.microsoft.com/office/drawing/2014/main" id="{015EBF3C-98F2-49E3-B13D-D6AB4BA4E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0084" y="1581748"/>
            <a:ext cx="5125375" cy="5125375"/>
          </a:xfrm>
        </p:spPr>
      </p:pic>
      <p:pic>
        <p:nvPicPr>
          <p:cNvPr id="11" name="Εικόνα 10">
            <a:extLst>
              <a:ext uri="{FF2B5EF4-FFF2-40B4-BE49-F238E27FC236}">
                <a16:creationId xmlns:a16="http://schemas.microsoft.com/office/drawing/2014/main" id="{34F3F471-EA56-4A00-9C40-AFA3064AB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165" y="1421951"/>
            <a:ext cx="5001922" cy="5357908"/>
          </a:xfrm>
          <a:prstGeom prst="rect">
            <a:avLst/>
          </a:prstGeom>
        </p:spPr>
      </p:pic>
    </p:spTree>
    <p:extLst>
      <p:ext uri="{BB962C8B-B14F-4D97-AF65-F5344CB8AC3E}">
        <p14:creationId xmlns:p14="http://schemas.microsoft.com/office/powerpoint/2010/main" val="350614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44C00F-8ECF-4D46-B870-FF2B75921316}"/>
              </a:ext>
            </a:extLst>
          </p:cNvPr>
          <p:cNvSpPr>
            <a:spLocks noGrp="1"/>
          </p:cNvSpPr>
          <p:nvPr>
            <p:ph type="title"/>
          </p:nvPr>
        </p:nvSpPr>
        <p:spPr/>
        <p:txBody>
          <a:bodyPr/>
          <a:lstStyle/>
          <a:p>
            <a:r>
              <a:rPr lang="el-GR" dirty="0"/>
              <a:t>ΚΑΤΑΣΚΕΥΕΣ</a:t>
            </a:r>
          </a:p>
        </p:txBody>
      </p:sp>
      <p:sp>
        <p:nvSpPr>
          <p:cNvPr id="3" name="Θέση περιεχομένου 2">
            <a:extLst>
              <a:ext uri="{FF2B5EF4-FFF2-40B4-BE49-F238E27FC236}">
                <a16:creationId xmlns:a16="http://schemas.microsoft.com/office/drawing/2014/main" id="{2AAAC6D8-C98F-43B1-8E42-ACF937733B37}"/>
              </a:ext>
            </a:extLst>
          </p:cNvPr>
          <p:cNvSpPr>
            <a:spLocks noGrp="1"/>
          </p:cNvSpPr>
          <p:nvPr>
            <p:ph idx="1"/>
          </p:nvPr>
        </p:nvSpPr>
        <p:spPr>
          <a:xfrm>
            <a:off x="1303620" y="1373109"/>
            <a:ext cx="8915400" cy="3777622"/>
          </a:xfrm>
        </p:spPr>
        <p:txBody>
          <a:bodyPr/>
          <a:lstStyle/>
          <a:p>
            <a:pPr marL="0" indent="0">
              <a:buNone/>
            </a:pPr>
            <a:r>
              <a:rPr lang="el-GR" dirty="0"/>
              <a:t>Πώς θα φτιάξουμε ελαιόψωμο! </a:t>
            </a:r>
          </a:p>
          <a:p>
            <a:pPr marL="0" indent="0">
              <a:buNone/>
            </a:pPr>
            <a:r>
              <a:rPr lang="el-GR" dirty="0"/>
              <a:t>Μετρώντας ένα </a:t>
            </a:r>
            <a:r>
              <a:rPr lang="el-GR" dirty="0" err="1"/>
              <a:t>ένα</a:t>
            </a:r>
            <a:r>
              <a:rPr lang="el-GR" dirty="0"/>
              <a:t> τα υλικά από την συνταγή, τα ρίχνουμε σε μία </a:t>
            </a:r>
            <a:r>
              <a:rPr lang="el-GR" dirty="0" err="1"/>
              <a:t>λεκανίτσα</a:t>
            </a:r>
            <a:r>
              <a:rPr lang="el-GR" dirty="0"/>
              <a:t>. Αρχικά το ζυμώνει η μαμά και μετά δίνει ένα κομμάτι στο παιδί, να το ζυμώσει και να το πλάσει μόνο του.</a:t>
            </a:r>
          </a:p>
          <a:p>
            <a:pPr marL="0" indent="0">
              <a:buNone/>
            </a:pPr>
            <a:r>
              <a:rPr lang="el-GR" dirty="0"/>
              <a:t>Ψήνουμε στους 200</a:t>
            </a:r>
            <a:r>
              <a:rPr lang="en-US" dirty="0"/>
              <a:t>C</a:t>
            </a:r>
            <a:r>
              <a:rPr lang="el-GR" dirty="0"/>
              <a:t> αέρα για 30</a:t>
            </a:r>
          </a:p>
          <a:p>
            <a:pPr marL="0" indent="0">
              <a:buNone/>
            </a:pPr>
            <a:r>
              <a:rPr lang="el-GR" dirty="0"/>
              <a:t> Είναι </a:t>
            </a:r>
            <a:r>
              <a:rPr lang="el-GR" dirty="0" err="1"/>
              <a:t>πεντανόστιμα</a:t>
            </a:r>
            <a:r>
              <a:rPr lang="el-GR" dirty="0"/>
              <a:t>! Ένα θα σας πω! Η συνταγή έγινε ανάρπαστη!</a:t>
            </a:r>
          </a:p>
          <a:p>
            <a:endParaRPr lang="el-GR" dirty="0"/>
          </a:p>
          <a:p>
            <a:pPr lvl="5"/>
            <a:r>
              <a:rPr lang="el-GR" b="1" i="1" dirty="0">
                <a:solidFill>
                  <a:srgbClr val="2B2B2B"/>
                </a:solidFill>
                <a:effectLst/>
                <a:latin typeface="Georgia" panose="02040502050405020303" pitchFamily="18" charset="0"/>
              </a:rPr>
              <a:t>Φάτε </a:t>
            </a:r>
            <a:r>
              <a:rPr lang="el-GR" b="1" i="1" dirty="0">
                <a:solidFill>
                  <a:srgbClr val="A64D79"/>
                </a:solidFill>
                <a:effectLst/>
                <a:latin typeface="Georgia" panose="02040502050405020303" pitchFamily="18" charset="0"/>
              </a:rPr>
              <a:t>ψωμάκι με ελαιόλαδο</a:t>
            </a:r>
            <a:r>
              <a:rPr lang="el-GR" b="1" i="1" dirty="0">
                <a:solidFill>
                  <a:srgbClr val="2B2B2B"/>
                </a:solidFill>
                <a:effectLst/>
                <a:latin typeface="Georgia" panose="02040502050405020303" pitchFamily="18" charset="0"/>
              </a:rPr>
              <a:t> και </a:t>
            </a:r>
            <a:r>
              <a:rPr lang="el-GR" b="1" i="1" dirty="0" err="1">
                <a:solidFill>
                  <a:srgbClr val="2B2B2B"/>
                </a:solidFill>
                <a:effectLst/>
                <a:latin typeface="Georgia" panose="02040502050405020303" pitchFamily="18" charset="0"/>
              </a:rPr>
              <a:t>ριγανίτσα</a:t>
            </a:r>
            <a:r>
              <a:rPr lang="el-GR" b="1" i="1" dirty="0">
                <a:solidFill>
                  <a:srgbClr val="2B2B2B"/>
                </a:solidFill>
                <a:effectLst/>
                <a:latin typeface="Georgia" panose="02040502050405020303" pitchFamily="18" charset="0"/>
              </a:rPr>
              <a:t> συνοδευόμενο από διάφορες ποικιλίες ελιών. Σχεδόν σε όλα αρέσει το γεύμα αυτό. Όπως και οι ελιές. Σαν τελείωμα ζητήστε να μετρήσουν τα κουκούτσια για να δούμε ποιος είχε φάει τις πιο πολλές. </a:t>
            </a:r>
            <a:endParaRPr lang="el-GR" dirty="0"/>
          </a:p>
        </p:txBody>
      </p:sp>
      <p:pic>
        <p:nvPicPr>
          <p:cNvPr id="2050" name="Picture 2">
            <a:hlinkClick r:id="rId2"/>
            <a:extLst>
              <a:ext uri="{FF2B5EF4-FFF2-40B4-BE49-F238E27FC236}">
                <a16:creationId xmlns:a16="http://schemas.microsoft.com/office/drawing/2014/main" id="{D0CEE2FC-52F5-4D87-8827-360118BD0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134" y="3626731"/>
            <a:ext cx="22002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31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9EC975-34AF-41E4-8770-381627B02C55}"/>
              </a:ext>
            </a:extLst>
          </p:cNvPr>
          <p:cNvSpPr>
            <a:spLocks noGrp="1"/>
          </p:cNvSpPr>
          <p:nvPr>
            <p:ph type="title"/>
          </p:nvPr>
        </p:nvSpPr>
        <p:spPr/>
        <p:txBody>
          <a:bodyPr/>
          <a:lstStyle/>
          <a:p>
            <a:r>
              <a:rPr lang="el-GR" dirty="0"/>
              <a:t>ΧΕΙΡΟΤΕΧΝΙΑ</a:t>
            </a:r>
          </a:p>
        </p:txBody>
      </p:sp>
      <p:sp>
        <p:nvSpPr>
          <p:cNvPr id="3" name="Θέση περιεχομένου 2">
            <a:extLst>
              <a:ext uri="{FF2B5EF4-FFF2-40B4-BE49-F238E27FC236}">
                <a16:creationId xmlns:a16="http://schemas.microsoft.com/office/drawing/2014/main" id="{72D848A1-227B-46BE-9288-E3A7608A0F30}"/>
              </a:ext>
            </a:extLst>
          </p:cNvPr>
          <p:cNvSpPr>
            <a:spLocks noGrp="1"/>
          </p:cNvSpPr>
          <p:nvPr>
            <p:ph idx="1"/>
          </p:nvPr>
        </p:nvSpPr>
        <p:spPr>
          <a:xfrm>
            <a:off x="4767308" y="1455938"/>
            <a:ext cx="6737303" cy="5291090"/>
          </a:xfrm>
        </p:spPr>
        <p:txBody>
          <a:bodyPr/>
          <a:lstStyle/>
          <a:p>
            <a:r>
              <a:rPr lang="el-GR" dirty="0"/>
              <a:t>Κλασική αξία αυτή η εργασία. Για μένα, είναι μια από τις πιο όμορφες. Η ελιά είναι τόσο ωραίο δέντρο. Όπως και να αποτυπωθεί στο χαρτί, θα είναι πάντα τόσο όμορφη και μεγαλοπρεπής. </a:t>
            </a:r>
          </a:p>
          <a:p>
            <a:endParaRPr lang="el-GR" dirty="0"/>
          </a:p>
          <a:p>
            <a:r>
              <a:rPr lang="el-GR" dirty="0"/>
              <a:t>Η τεχνική είναι </a:t>
            </a:r>
            <a:r>
              <a:rPr lang="el-GR" dirty="0" err="1"/>
              <a:t>απλη</a:t>
            </a:r>
            <a:r>
              <a:rPr lang="el-GR" dirty="0"/>
              <a:t>: αποτύπωμα παλάμης και χεριού για τον κορμό της, αληθινά φύλλα  για το φύλλωμα της και μικρά μπαλάκια μαύρα γκοφρέ για ελίτσες. Το φόντο είναι βαμμένο α4 χαρτί με τέμπερα με την παλάμη των παιδιών. Τέλος, γράψαμε την λέξη ελιά κολλώντας τα φύλλα της ελιάς πάνω στο χαρτί.</a:t>
            </a:r>
          </a:p>
        </p:txBody>
      </p:sp>
      <p:pic>
        <p:nvPicPr>
          <p:cNvPr id="5" name="Εικόνα 4">
            <a:extLst>
              <a:ext uri="{FF2B5EF4-FFF2-40B4-BE49-F238E27FC236}">
                <a16:creationId xmlns:a16="http://schemas.microsoft.com/office/drawing/2014/main" id="{7D92B971-82EB-47F9-8217-02478F3D0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99" y="1264555"/>
            <a:ext cx="4010025" cy="5524500"/>
          </a:xfrm>
          <a:prstGeom prst="rect">
            <a:avLst/>
          </a:prstGeom>
        </p:spPr>
      </p:pic>
    </p:spTree>
    <p:extLst>
      <p:ext uri="{BB962C8B-B14F-4D97-AF65-F5344CB8AC3E}">
        <p14:creationId xmlns:p14="http://schemas.microsoft.com/office/powerpoint/2010/main" val="269795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EBDDB-8D17-4BBD-90B3-86BE19909B5F}"/>
              </a:ext>
            </a:extLst>
          </p:cNvPr>
          <p:cNvSpPr>
            <a:spLocks noGrp="1"/>
          </p:cNvSpPr>
          <p:nvPr>
            <p:ph type="title"/>
          </p:nvPr>
        </p:nvSpPr>
        <p:spPr>
          <a:xfrm>
            <a:off x="838200" y="365125"/>
            <a:ext cx="10515600" cy="582831"/>
          </a:xfrm>
        </p:spPr>
        <p:txBody>
          <a:bodyPr>
            <a:normAutofit fontScale="90000"/>
          </a:bodyPr>
          <a:lstStyle/>
          <a:p>
            <a:r>
              <a:rPr lang="el-GR" b="1" dirty="0"/>
              <a:t>Λίγα λόγια για την ΕΛΙΑ</a:t>
            </a:r>
          </a:p>
        </p:txBody>
      </p:sp>
      <p:sp>
        <p:nvSpPr>
          <p:cNvPr id="3" name="Θέση περιεχομένου 2">
            <a:extLst>
              <a:ext uri="{FF2B5EF4-FFF2-40B4-BE49-F238E27FC236}">
                <a16:creationId xmlns:a16="http://schemas.microsoft.com/office/drawing/2014/main" id="{561B378E-331B-43E8-A5BF-73B5662EAC9D}"/>
              </a:ext>
            </a:extLst>
          </p:cNvPr>
          <p:cNvSpPr>
            <a:spLocks noGrp="1"/>
          </p:cNvSpPr>
          <p:nvPr>
            <p:ph idx="1"/>
          </p:nvPr>
        </p:nvSpPr>
        <p:spPr>
          <a:xfrm>
            <a:off x="838200" y="1090568"/>
            <a:ext cx="10515600" cy="5511567"/>
          </a:xfrm>
        </p:spPr>
        <p:txBody>
          <a:bodyPr>
            <a:normAutofit fontScale="92500" lnSpcReduction="10000"/>
          </a:bodyPr>
          <a:lstStyle/>
          <a:p>
            <a:endParaRPr lang="en-US" sz="1200" dirty="0"/>
          </a:p>
          <a:p>
            <a:r>
              <a:rPr lang="el-GR" sz="1200" dirty="0"/>
              <a:t>Η ελιά ή </a:t>
            </a:r>
            <a:r>
              <a:rPr lang="el-GR" sz="1200" dirty="0" err="1"/>
              <a:t>ελαιόδενδρο</a:t>
            </a:r>
            <a:r>
              <a:rPr lang="el-GR" sz="1200" dirty="0"/>
              <a:t> ή λιόδεντρο (επιστ. Ελαία, </a:t>
            </a:r>
            <a:r>
              <a:rPr lang="el-GR" sz="1200" dirty="0" err="1"/>
              <a:t>Olea</a:t>
            </a:r>
            <a:r>
              <a:rPr lang="el-GR" sz="1200" dirty="0"/>
              <a:t>) είναι γένος καρποφόρων δέντρων της οικογένειας των Ελαιοειδών (</a:t>
            </a:r>
            <a:r>
              <a:rPr lang="el-GR" sz="1200" dirty="0" err="1"/>
              <a:t>Oleaceae</a:t>
            </a:r>
            <a:r>
              <a:rPr lang="el-GR" sz="1200" dirty="0"/>
              <a:t>), το οποίο συναντάται πολύ συχνά και στην Ελλάδα. </a:t>
            </a:r>
          </a:p>
          <a:p>
            <a:r>
              <a:rPr lang="el-GR" sz="1200" dirty="0"/>
              <a:t>Ο καρπός του ονομάζεται επίσης ελιά και από αυτόν παράγεται το ελαιόλαδο.</a:t>
            </a:r>
          </a:p>
          <a:p>
            <a:pPr algn="l"/>
            <a:r>
              <a:rPr lang="el-GR" sz="1200" b="0" i="0" dirty="0">
                <a:solidFill>
                  <a:srgbClr val="202122"/>
                </a:solidFill>
                <a:effectLst/>
              </a:rPr>
              <a:t>Οι </a:t>
            </a:r>
            <a:r>
              <a:rPr lang="el-GR" sz="1200" b="0" i="0" dirty="0">
                <a:effectLst/>
              </a:rPr>
              <a:t>Έλληνες </a:t>
            </a:r>
            <a:r>
              <a:rPr lang="el-GR" sz="1200" b="0" i="0" dirty="0">
                <a:solidFill>
                  <a:srgbClr val="202122"/>
                </a:solidFill>
                <a:effectLst/>
              </a:rPr>
              <a:t>ήταν ο πρώτος λαός που καλλιέργησε την ελιά στον ευρωπαϊκό μεσογειακό χώρο. Την μετέφεραν είτε Έλληνες άποικοι είτε Φοίνικες έμποροι.</a:t>
            </a:r>
          </a:p>
          <a:p>
            <a:pPr algn="l"/>
            <a:r>
              <a:rPr lang="el-GR" sz="1200" b="1" i="1" dirty="0">
                <a:solidFill>
                  <a:srgbClr val="202122"/>
                </a:solidFill>
                <a:effectLst/>
              </a:rPr>
              <a:t>Ιατρική</a:t>
            </a:r>
            <a:r>
              <a:rPr lang="el-GR" sz="1200" b="0" i="0" dirty="0">
                <a:solidFill>
                  <a:srgbClr val="202122"/>
                </a:solidFill>
                <a:effectLst/>
              </a:rPr>
              <a:t>: Από το 4000 π.Χ. ήταν γνωστή η χρήση του </a:t>
            </a:r>
            <a:r>
              <a:rPr lang="el-GR" sz="1200" b="0" i="0" dirty="0" err="1">
                <a:solidFill>
                  <a:srgbClr val="202122"/>
                </a:solidFill>
                <a:effectLst/>
              </a:rPr>
              <a:t>ελαιολάδου</a:t>
            </a:r>
            <a:r>
              <a:rPr lang="el-GR" sz="1200" b="0" i="0" dirty="0">
                <a:solidFill>
                  <a:srgbClr val="202122"/>
                </a:solidFill>
                <a:effectLst/>
              </a:rPr>
              <a:t> για θεραπευτικούς σκοπούς. Ο Αριστοτέλης μελέτησε το ελαιόδεντρο και ανήγαγε την καλλιέργεια του σε επιστήμη. Ο Σόλων (639-559 π.Χ.) πρώτος νομοθέτησε την προστασία του. Ο Όμηρος το παρομοίασε με χρυσό υγρό. Ο Ιπποκράτης, ο πατέρας της Ιατρικής, το περιγράφει σαν το τέλειο θεραπευτικό. Στις διασωθείσες εργασίες του αναφέρονται περισσότερες από 60 φαρμακευτικές και ιατρικές χρήσεις του </a:t>
            </a:r>
            <a:r>
              <a:rPr lang="el-GR" sz="1200" b="0" i="0" dirty="0" err="1">
                <a:solidFill>
                  <a:srgbClr val="202122"/>
                </a:solidFill>
                <a:effectLst/>
              </a:rPr>
              <a:t>ελαιολάδου</a:t>
            </a:r>
            <a:r>
              <a:rPr lang="el-GR" sz="1200" b="0" i="0" dirty="0">
                <a:solidFill>
                  <a:srgbClr val="202122"/>
                </a:solidFill>
                <a:effectLst/>
              </a:rPr>
              <a:t>. Αυτές περιλαμβάνουν δερματολογικές ασθένειες, μυϊκούς πόνους, θεραπεία του έλκους και της χολέρας, φλεγμονές των ούλων, αϋπνία, ναυτία, πυρετό και στομαχικούς πόνους. Ο Διοσκουρίδης ονομάζει το ελαιόλαδο «προς την εν υγεία </a:t>
            </a:r>
            <a:r>
              <a:rPr lang="el-GR" sz="1200" b="0" i="0" dirty="0" err="1">
                <a:solidFill>
                  <a:srgbClr val="202122"/>
                </a:solidFill>
                <a:effectLst/>
              </a:rPr>
              <a:t>χρήσιν</a:t>
            </a:r>
            <a:r>
              <a:rPr lang="el-GR" sz="1200" b="0" i="0" dirty="0">
                <a:solidFill>
                  <a:srgbClr val="202122"/>
                </a:solidFill>
                <a:effectLst/>
              </a:rPr>
              <a:t> άριστον».</a:t>
            </a:r>
          </a:p>
          <a:p>
            <a:pPr algn="l"/>
            <a:r>
              <a:rPr lang="el-GR" sz="1200" b="1" i="1" dirty="0">
                <a:solidFill>
                  <a:srgbClr val="202122"/>
                </a:solidFill>
                <a:effectLst/>
              </a:rPr>
              <a:t>Μυθολογία</a:t>
            </a:r>
            <a:r>
              <a:rPr lang="el-GR" sz="1200" b="0" i="0" dirty="0">
                <a:solidFill>
                  <a:srgbClr val="202122"/>
                </a:solidFill>
                <a:effectLst/>
              </a:rPr>
              <a:t>: Η ελιά αποτελεί ιερό δέντρο από τα αρχαία χρόνια και βρίσκεται υπό την προστασία της θεάς Αθηνάς. Όπως μας θυμίζει ο αρχαίος μύθος, στον αγώνα μεταξύ των θεών για την ανάδειξη του προστάτη των Αθηνών, που έγινε στον ιερό βράχο της Ακρόπολης, νικήτρια βγήκε η Αθηνά δωρίζοντας στους Αθηναίους την πρώτη ελιά του κόσμου, που φύτρωσε εκεί όπου χτύπησε το δόρυ της. Το δέντρο αυτό ήταν χρήσιμο για τη διατροφή, το φωτισμό, τη θέρμανση, την υγεία και τον καλλωπισμό των Αθηναίων. Από τότε τα ελαιόδεντρα γύρω από την Αθήνα έγιναν ιερά. Αλίμονο σ' όποιον τολμούσε να τις πειράξει, αφού η τιμωρία ήταν ο εξοστρακισμός ή θάνατος.</a:t>
            </a:r>
          </a:p>
          <a:p>
            <a:pPr algn="l"/>
            <a:r>
              <a:rPr lang="el-GR" sz="1200" b="1" i="1" dirty="0">
                <a:solidFill>
                  <a:srgbClr val="202122"/>
                </a:solidFill>
                <a:effectLst/>
              </a:rPr>
              <a:t>Ως Σύμβολο: </a:t>
            </a:r>
            <a:r>
              <a:rPr lang="el-GR" sz="1200" b="0" i="0" dirty="0">
                <a:solidFill>
                  <a:srgbClr val="202122"/>
                </a:solidFill>
                <a:effectLst/>
              </a:rPr>
              <a:t>Λόγω του σημαντικού ρόλου που έπαιξε η ελιά ανά τους αιώνες στην καθημερινότητα των λαών της Μεσογείου και ειδικότερα στην Ελλάδα, τα κλαδιά, ο καρπός αλλά και το ελαιόλαδο, ο «χυμός» του ελαιόδεντρου, έχουν συμβολικό χαρακτήρα και κατέχουν τιμητική θέση σε διάφορες δραστηριότητες της ζωής των κατοίκων της περιοχής.</a:t>
            </a:r>
          </a:p>
          <a:p>
            <a:pPr algn="l"/>
            <a:endParaRPr lang="el-GR" sz="1200" b="0" i="0" dirty="0">
              <a:solidFill>
                <a:srgbClr val="202122"/>
              </a:solidFill>
              <a:effectLst/>
            </a:endParaRPr>
          </a:p>
          <a:p>
            <a:pPr algn="l"/>
            <a:r>
              <a:rPr lang="el-GR" sz="1200" b="1" i="1" dirty="0">
                <a:solidFill>
                  <a:srgbClr val="202122"/>
                </a:solidFill>
                <a:effectLst/>
              </a:rPr>
              <a:t>Αθλητισμός</a:t>
            </a:r>
            <a:r>
              <a:rPr lang="el-GR" sz="1200" b="0" i="0" dirty="0">
                <a:solidFill>
                  <a:srgbClr val="202122"/>
                </a:solidFill>
                <a:effectLst/>
              </a:rPr>
              <a:t>: Πηγές αναφέρουν ότι οι έξι πρώτες Ολυμπιάδες είχαν ως έπαθλο ένα μήλο. Μετά καθιερώθηκε ως έπαθλο των </a:t>
            </a:r>
            <a:r>
              <a:rPr lang="el-GR" sz="1200" b="0" i="0" dirty="0" err="1">
                <a:solidFill>
                  <a:srgbClr val="202122"/>
                </a:solidFill>
                <a:effectLst/>
              </a:rPr>
              <a:t>Ολυμπίων</a:t>
            </a:r>
            <a:r>
              <a:rPr lang="el-GR" sz="1200" b="0" i="0" dirty="0">
                <a:solidFill>
                  <a:srgbClr val="202122"/>
                </a:solidFill>
                <a:effectLst/>
              </a:rPr>
              <a:t> ο κότινος, το στεφάνι από κλαδί της ιερής αγριελιάς που είχε βλαστήσει έξω από τον οπισθόδομο του ναού του Δία στην Ολυμπία. Στα </a:t>
            </a:r>
            <a:r>
              <a:rPr lang="el-GR" sz="1200" b="0" i="0" dirty="0" err="1">
                <a:solidFill>
                  <a:srgbClr val="202122"/>
                </a:solidFill>
                <a:effectLst/>
              </a:rPr>
              <a:t>Παναθήναια</a:t>
            </a:r>
            <a:r>
              <a:rPr lang="el-GR" sz="1200" b="0" i="0" dirty="0">
                <a:solidFill>
                  <a:srgbClr val="202122"/>
                </a:solidFill>
                <a:effectLst/>
              </a:rPr>
              <a:t> σημαντικό ρόλο έπαιζε η ελιά του Ερεχθείου, αλλά και τα στέφανα που φτιάχνονταν με τα κλαδιά της. Στην ιερή πομπή στους δρόμους της Αθήνας συμμετείχαν οι </a:t>
            </a:r>
            <a:r>
              <a:rPr lang="el-GR" sz="1200" b="0" i="0" dirty="0" err="1">
                <a:solidFill>
                  <a:srgbClr val="202122"/>
                </a:solidFill>
                <a:effectLst/>
              </a:rPr>
              <a:t>θαλλοφόροι</a:t>
            </a:r>
            <a:r>
              <a:rPr lang="el-GR" sz="1200" b="0" i="0" dirty="0">
                <a:solidFill>
                  <a:srgbClr val="202122"/>
                </a:solidFill>
                <a:effectLst/>
              </a:rPr>
              <a:t>, γέροντες ωραίοι και ευθυτενείς, που κρατούσαν στα χέρια τους κλάδους ελαίας. Οι Αθηναίοι, που θεωρούσαν τους εαυτούς τους πολιτισμένους, κρατούσαν κλαδιά ελιάς, ενώ οι χειραφετημένοι δούλοι και οι βάρβαροι κρατούν κλαδιά βελανιδιάς, αφού η βελανιδιά σηματοδοτεί τον πρωτόγονο πολιτισμό, την τραχύτητα και τη </a:t>
            </a:r>
            <a:r>
              <a:rPr lang="el-GR" sz="1200" b="0" i="0" dirty="0" err="1">
                <a:solidFill>
                  <a:srgbClr val="202122"/>
                </a:solidFill>
                <a:effectLst/>
              </a:rPr>
              <a:t>βιαιότητα.Ενδιαφέρον</a:t>
            </a:r>
            <a:r>
              <a:rPr lang="el-GR" sz="1200" b="0" i="0" dirty="0">
                <a:solidFill>
                  <a:srgbClr val="202122"/>
                </a:solidFill>
                <a:effectLst/>
              </a:rPr>
              <a:t> παρουσιάζει ότι οι Ολυμπιακοί αγώνες ονομάστηκαν </a:t>
            </a:r>
            <a:r>
              <a:rPr lang="el-GR" sz="1200" b="0" i="0" dirty="0" err="1">
                <a:solidFill>
                  <a:srgbClr val="202122"/>
                </a:solidFill>
                <a:effectLst/>
              </a:rPr>
              <a:t>στεφανίτες</a:t>
            </a:r>
            <a:r>
              <a:rPr lang="el-GR" sz="1200" b="0" i="0" dirty="0">
                <a:solidFill>
                  <a:srgbClr val="202122"/>
                </a:solidFill>
                <a:effectLst/>
              </a:rPr>
              <a:t> ή ιεροί αφού τα έπαθλα είναι απλά στέφανα, σε αντίθεση με τα </a:t>
            </a:r>
            <a:r>
              <a:rPr lang="el-GR" sz="1200" b="0" i="0" dirty="0" err="1">
                <a:solidFill>
                  <a:srgbClr val="202122"/>
                </a:solidFill>
                <a:effectLst/>
              </a:rPr>
              <a:t>Παναθήναια</a:t>
            </a:r>
            <a:r>
              <a:rPr lang="el-GR" sz="1200" b="0" i="0" dirty="0">
                <a:solidFill>
                  <a:srgbClr val="202122"/>
                </a:solidFill>
                <a:effectLst/>
              </a:rPr>
              <a:t> που ήταν </a:t>
            </a:r>
            <a:r>
              <a:rPr lang="el-GR" sz="1200" b="0" i="0" dirty="0" err="1">
                <a:solidFill>
                  <a:srgbClr val="202122"/>
                </a:solidFill>
                <a:effectLst/>
              </a:rPr>
              <a:t>χρηματίτες</a:t>
            </a:r>
            <a:r>
              <a:rPr lang="el-GR" sz="1200" b="0" i="0" dirty="0">
                <a:solidFill>
                  <a:srgbClr val="202122"/>
                </a:solidFill>
                <a:effectLst/>
              </a:rPr>
              <a:t>, όπου το έπαθλο του στεφανιού ελιάς συνοδευόταν από βαρύτιμα υλικά έπαθλα.</a:t>
            </a:r>
          </a:p>
          <a:p>
            <a:pPr algn="l"/>
            <a:endParaRPr lang="el-GR" sz="1200" b="0" i="0" dirty="0">
              <a:solidFill>
                <a:srgbClr val="202122"/>
              </a:solidFill>
              <a:effectLst/>
            </a:endParaRPr>
          </a:p>
          <a:p>
            <a:endParaRPr lang="el-GR" sz="1800" dirty="0"/>
          </a:p>
          <a:p>
            <a:endParaRPr lang="el-GR" sz="1800" dirty="0"/>
          </a:p>
        </p:txBody>
      </p:sp>
    </p:spTree>
    <p:extLst>
      <p:ext uri="{BB962C8B-B14F-4D97-AF65-F5344CB8AC3E}">
        <p14:creationId xmlns:p14="http://schemas.microsoft.com/office/powerpoint/2010/main" val="336513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0BAA81-DBB2-4AE0-B127-B50AF5BE7951}"/>
              </a:ext>
            </a:extLst>
          </p:cNvPr>
          <p:cNvSpPr>
            <a:spLocks noGrp="1"/>
          </p:cNvSpPr>
          <p:nvPr>
            <p:ph type="title"/>
          </p:nvPr>
        </p:nvSpPr>
        <p:spPr>
          <a:xfrm>
            <a:off x="1686757" y="624110"/>
            <a:ext cx="9817855" cy="636519"/>
          </a:xfrm>
        </p:spPr>
        <p:txBody>
          <a:bodyPr>
            <a:normAutofit fontScale="90000"/>
          </a:bodyPr>
          <a:lstStyle/>
          <a:p>
            <a:r>
              <a:rPr lang="el-GR" dirty="0"/>
              <a:t>ΕΠΙΠΛΕΟΝ ΔΡΑΣΤΗΡΙΟΤΗΤΕΣ</a:t>
            </a:r>
          </a:p>
        </p:txBody>
      </p:sp>
      <p:sp>
        <p:nvSpPr>
          <p:cNvPr id="3" name="Θέση περιεχομένου 2">
            <a:extLst>
              <a:ext uri="{FF2B5EF4-FFF2-40B4-BE49-F238E27FC236}">
                <a16:creationId xmlns:a16="http://schemas.microsoft.com/office/drawing/2014/main" id="{BB8433B3-AF85-4702-9AAD-588474CA0DF8}"/>
              </a:ext>
            </a:extLst>
          </p:cNvPr>
          <p:cNvSpPr>
            <a:spLocks noGrp="1"/>
          </p:cNvSpPr>
          <p:nvPr>
            <p:ph idx="1"/>
          </p:nvPr>
        </p:nvSpPr>
        <p:spPr>
          <a:xfrm>
            <a:off x="1349406" y="1376039"/>
            <a:ext cx="10155206" cy="4535183"/>
          </a:xfrm>
        </p:spPr>
        <p:txBody>
          <a:bodyPr>
            <a:normAutofit/>
          </a:bodyPr>
          <a:lstStyle/>
          <a:p>
            <a:r>
              <a:rPr lang="el-GR" b="1" i="1" dirty="0"/>
              <a:t>Διάλογος:</a:t>
            </a:r>
            <a:r>
              <a:rPr lang="el-GR" dirty="0"/>
              <a:t> γιατί μαζεύουμε τις ελιές;  ποια άλλα είδη λαδιού υπάρχουν; (Παρατηρήστε το ελαιόλαδο, το χρώμα του την μυρωδιά του. Στη συνέχεια να το συγκρίνετε με τα άλλα δύο. Το ηλιέλαιο και το καλαμποκέλαιο. Είπαμε τι παρατηρούμε(διαφορές) κι δείξτε από τι είναι φτιαγμένα αυτά τα λάδια και γι' αυτό έχουν διαφορετικό χρώμα) που χρησιμοποιούμε το λάδι; Πότε μαζεύουμε τις ελιές;</a:t>
            </a:r>
          </a:p>
          <a:p>
            <a:r>
              <a:rPr lang="el-GR" dirty="0"/>
              <a:t>Ανάψτε το καντήλι και παρατηρήστε ότι το λάδι επιπλέει και ότι το φυτίλι αν δεν ήταν μέσα στο λάδι θα έσβηνε.</a:t>
            </a:r>
          </a:p>
          <a:p>
            <a:r>
              <a:rPr lang="el-GR" dirty="0"/>
              <a:t>Να πάτε μια βόλτα, και να μαζέψετε ελιές και κλαράκια με φύλλα, να φτιάξετε στεφανάκι, να διοργανώσετε έναν αγώνα δρόμου, και ο νικητής να φορέσει το στεφανάκι</a:t>
            </a:r>
          </a:p>
          <a:p>
            <a:r>
              <a:rPr lang="el-GR" dirty="0"/>
              <a:t>Διαβάστε στο παιδί την ιστορία της Κιβωτού του Νώε</a:t>
            </a:r>
          </a:p>
          <a:p>
            <a:endParaRPr lang="el-GR" dirty="0"/>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b="0" i="0" dirty="0">
              <a:effectLst/>
              <a:latin typeface="Roboto"/>
            </a:endParaRPr>
          </a:p>
          <a:p>
            <a:endParaRPr lang="el-GR" b="0" i="0" dirty="0">
              <a:effectLst/>
              <a:latin typeface="Roboto"/>
            </a:endParaRPr>
          </a:p>
          <a:p>
            <a:endParaRPr lang="el-GR" dirty="0"/>
          </a:p>
          <a:p>
            <a:endParaRPr lang="el-GR" dirty="0"/>
          </a:p>
        </p:txBody>
      </p:sp>
    </p:spTree>
    <p:extLst>
      <p:ext uri="{BB962C8B-B14F-4D97-AF65-F5344CB8AC3E}">
        <p14:creationId xmlns:p14="http://schemas.microsoft.com/office/powerpoint/2010/main" val="262811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ECE01-8B58-466F-9951-3FC44DB1C4D1}"/>
              </a:ext>
            </a:extLst>
          </p:cNvPr>
          <p:cNvSpPr>
            <a:spLocks noGrp="1"/>
          </p:cNvSpPr>
          <p:nvPr>
            <p:ph type="title"/>
          </p:nvPr>
        </p:nvSpPr>
        <p:spPr>
          <a:xfrm>
            <a:off x="914400" y="365126"/>
            <a:ext cx="10439400" cy="726828"/>
          </a:xfrm>
        </p:spPr>
        <p:txBody>
          <a:bodyPr/>
          <a:lstStyle/>
          <a:p>
            <a:pPr algn="l"/>
            <a:r>
              <a:rPr lang="el-GR" b="0" i="0" dirty="0">
                <a:solidFill>
                  <a:srgbClr val="504C48"/>
                </a:solidFill>
                <a:effectLst/>
                <a:latin typeface="Helvetica Neue"/>
              </a:rPr>
              <a:t>Ένα παραμύθι για την ελιά</a:t>
            </a:r>
          </a:p>
        </p:txBody>
      </p:sp>
      <p:sp>
        <p:nvSpPr>
          <p:cNvPr id="3" name="Θέση περιεχομένου 2">
            <a:extLst>
              <a:ext uri="{FF2B5EF4-FFF2-40B4-BE49-F238E27FC236}">
                <a16:creationId xmlns:a16="http://schemas.microsoft.com/office/drawing/2014/main" id="{26C987D1-1384-4C18-BF58-A588DB114A6D}"/>
              </a:ext>
            </a:extLst>
          </p:cNvPr>
          <p:cNvSpPr>
            <a:spLocks noGrp="1"/>
          </p:cNvSpPr>
          <p:nvPr>
            <p:ph idx="1"/>
          </p:nvPr>
        </p:nvSpPr>
        <p:spPr>
          <a:xfrm>
            <a:off x="816746" y="1171852"/>
            <a:ext cx="10537054" cy="5005111"/>
          </a:xfrm>
        </p:spPr>
        <p:txBody>
          <a:bodyPr>
            <a:normAutofit/>
          </a:bodyPr>
          <a:lstStyle/>
          <a:p>
            <a:pPr marL="0" indent="0">
              <a:buNone/>
            </a:pPr>
            <a:r>
              <a:rPr lang="en-US" sz="1600" dirty="0">
                <a:hlinkClick r:id="rId2"/>
              </a:rPr>
              <a:t>https://www.slideshare.net/taniakourou/ss-239188289/taniakourou/ss-239188289</a:t>
            </a:r>
            <a:endParaRPr lang="el-GR" sz="1600" dirty="0"/>
          </a:p>
          <a:p>
            <a:pPr marL="0" indent="0" algn="l">
              <a:buNone/>
            </a:pPr>
            <a:r>
              <a:rPr lang="el-GR" sz="1200" b="0" i="0" dirty="0">
                <a:solidFill>
                  <a:srgbClr val="3B3835"/>
                </a:solidFill>
                <a:effectLst/>
                <a:latin typeface="Helvetica Neue"/>
              </a:rPr>
              <a:t>	</a:t>
            </a:r>
            <a:endParaRPr lang="el-GR" sz="1800" dirty="0"/>
          </a:p>
        </p:txBody>
      </p:sp>
      <p:pic>
        <p:nvPicPr>
          <p:cNvPr id="7" name="Εικόνα 6">
            <a:extLst>
              <a:ext uri="{FF2B5EF4-FFF2-40B4-BE49-F238E27FC236}">
                <a16:creationId xmlns:a16="http://schemas.microsoft.com/office/drawing/2014/main" id="{F72E7B3E-0A23-43D3-95F2-48D562BDF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01836"/>
            <a:ext cx="3254945" cy="2437564"/>
          </a:xfrm>
          <a:prstGeom prst="rect">
            <a:avLst/>
          </a:prstGeom>
        </p:spPr>
      </p:pic>
      <p:pic>
        <p:nvPicPr>
          <p:cNvPr id="9" name="Εικόνα 8">
            <a:extLst>
              <a:ext uri="{FF2B5EF4-FFF2-40B4-BE49-F238E27FC236}">
                <a16:creationId xmlns:a16="http://schemas.microsoft.com/office/drawing/2014/main" id="{5088AB70-CE56-42FD-908E-57A09CDA7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901" y="1701836"/>
            <a:ext cx="3234198" cy="2422028"/>
          </a:xfrm>
          <a:prstGeom prst="rect">
            <a:avLst/>
          </a:prstGeom>
        </p:spPr>
      </p:pic>
      <p:pic>
        <p:nvPicPr>
          <p:cNvPr id="11" name="Εικόνα 10">
            <a:extLst>
              <a:ext uri="{FF2B5EF4-FFF2-40B4-BE49-F238E27FC236}">
                <a16:creationId xmlns:a16="http://schemas.microsoft.com/office/drawing/2014/main" id="{EC4A171D-63E2-4F70-8C47-BACCA1445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655" y="1710071"/>
            <a:ext cx="3254944" cy="2437564"/>
          </a:xfrm>
          <a:prstGeom prst="rect">
            <a:avLst/>
          </a:prstGeom>
        </p:spPr>
      </p:pic>
      <p:pic>
        <p:nvPicPr>
          <p:cNvPr id="13" name="Εικόνα 12">
            <a:extLst>
              <a:ext uri="{FF2B5EF4-FFF2-40B4-BE49-F238E27FC236}">
                <a16:creationId xmlns:a16="http://schemas.microsoft.com/office/drawing/2014/main" id="{485B2385-B2F3-47E9-B9BA-D4B34738F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4342770"/>
            <a:ext cx="3254945" cy="2437565"/>
          </a:xfrm>
          <a:prstGeom prst="rect">
            <a:avLst/>
          </a:prstGeom>
        </p:spPr>
      </p:pic>
      <p:pic>
        <p:nvPicPr>
          <p:cNvPr id="15" name="Εικόνα 14">
            <a:extLst>
              <a:ext uri="{FF2B5EF4-FFF2-40B4-BE49-F238E27FC236}">
                <a16:creationId xmlns:a16="http://schemas.microsoft.com/office/drawing/2014/main" id="{38BD29FD-CBD2-4ED2-80E5-4CBBB3FB52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8900" y="4342769"/>
            <a:ext cx="3254945" cy="2437565"/>
          </a:xfrm>
          <a:prstGeom prst="rect">
            <a:avLst/>
          </a:prstGeom>
        </p:spPr>
      </p:pic>
      <p:pic>
        <p:nvPicPr>
          <p:cNvPr id="17" name="Εικόνα 16">
            <a:extLst>
              <a:ext uri="{FF2B5EF4-FFF2-40B4-BE49-F238E27FC236}">
                <a16:creationId xmlns:a16="http://schemas.microsoft.com/office/drawing/2014/main" id="{968EBCD0-6156-49F0-9FBA-183AD1A7F5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2655" y="4342769"/>
            <a:ext cx="3276308" cy="2437564"/>
          </a:xfrm>
          <a:prstGeom prst="rect">
            <a:avLst/>
          </a:prstGeom>
        </p:spPr>
      </p:pic>
    </p:spTree>
    <p:extLst>
      <p:ext uri="{BB962C8B-B14F-4D97-AF65-F5344CB8AC3E}">
        <p14:creationId xmlns:p14="http://schemas.microsoft.com/office/powerpoint/2010/main" val="42575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ECE01-8B58-466F-9951-3FC44DB1C4D1}"/>
              </a:ext>
            </a:extLst>
          </p:cNvPr>
          <p:cNvSpPr>
            <a:spLocks noGrp="1"/>
          </p:cNvSpPr>
          <p:nvPr>
            <p:ph type="title"/>
          </p:nvPr>
        </p:nvSpPr>
        <p:spPr>
          <a:xfrm>
            <a:off x="914400" y="365126"/>
            <a:ext cx="10439400" cy="726828"/>
          </a:xfrm>
        </p:spPr>
        <p:txBody>
          <a:bodyPr/>
          <a:lstStyle/>
          <a:p>
            <a:pPr algn="l"/>
            <a:r>
              <a:rPr lang="el-GR" b="0" i="0" dirty="0">
                <a:solidFill>
                  <a:srgbClr val="504C48"/>
                </a:solidFill>
                <a:effectLst/>
                <a:latin typeface="Helvetica Neue"/>
              </a:rPr>
              <a:t>Ένα παραμύθι για την ελιά</a:t>
            </a:r>
          </a:p>
        </p:txBody>
      </p:sp>
      <p:sp>
        <p:nvSpPr>
          <p:cNvPr id="3" name="Θέση περιεχομένου 2">
            <a:extLst>
              <a:ext uri="{FF2B5EF4-FFF2-40B4-BE49-F238E27FC236}">
                <a16:creationId xmlns:a16="http://schemas.microsoft.com/office/drawing/2014/main" id="{26C987D1-1384-4C18-BF58-A588DB114A6D}"/>
              </a:ext>
            </a:extLst>
          </p:cNvPr>
          <p:cNvSpPr>
            <a:spLocks noGrp="1"/>
          </p:cNvSpPr>
          <p:nvPr>
            <p:ph idx="1"/>
          </p:nvPr>
        </p:nvSpPr>
        <p:spPr>
          <a:xfrm>
            <a:off x="807868" y="1116692"/>
            <a:ext cx="10353952" cy="5005111"/>
          </a:xfrm>
        </p:spPr>
        <p:txBody>
          <a:bodyPr>
            <a:normAutofit/>
          </a:bodyPr>
          <a:lstStyle/>
          <a:p>
            <a:pPr marL="0" indent="0">
              <a:buNone/>
            </a:pPr>
            <a:r>
              <a:rPr lang="en-US" sz="1600" dirty="0">
                <a:hlinkClick r:id="rId2"/>
              </a:rPr>
              <a:t>https://www.slideshare.net/taniakourou/ss-239188289/taniakourou/ss-239188289</a:t>
            </a:r>
            <a:endParaRPr lang="el-GR" sz="1600" dirty="0"/>
          </a:p>
          <a:p>
            <a:pPr marL="0" indent="0" algn="l">
              <a:buNone/>
            </a:pPr>
            <a:r>
              <a:rPr lang="el-GR" sz="1200" b="0" i="0" dirty="0">
                <a:solidFill>
                  <a:srgbClr val="3B3835"/>
                </a:solidFill>
                <a:effectLst/>
                <a:latin typeface="Helvetica Neue"/>
              </a:rPr>
              <a:t>	</a:t>
            </a:r>
            <a:endParaRPr lang="el-GR" sz="1800" dirty="0"/>
          </a:p>
        </p:txBody>
      </p:sp>
      <p:pic>
        <p:nvPicPr>
          <p:cNvPr id="4" name="Εικόνα 3">
            <a:extLst>
              <a:ext uri="{FF2B5EF4-FFF2-40B4-BE49-F238E27FC236}">
                <a16:creationId xmlns:a16="http://schemas.microsoft.com/office/drawing/2014/main" id="{6B846073-FEDC-4813-B61C-051D7C9ED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17626"/>
            <a:ext cx="3275861" cy="2453228"/>
          </a:xfrm>
          <a:prstGeom prst="rect">
            <a:avLst/>
          </a:prstGeom>
        </p:spPr>
      </p:pic>
      <p:pic>
        <p:nvPicPr>
          <p:cNvPr id="5" name="Εικόνα 4">
            <a:extLst>
              <a:ext uri="{FF2B5EF4-FFF2-40B4-BE49-F238E27FC236}">
                <a16:creationId xmlns:a16="http://schemas.microsoft.com/office/drawing/2014/main" id="{251E835F-C0EB-47EE-B162-ACDB25BC59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300" y="1617626"/>
            <a:ext cx="3275860" cy="2453228"/>
          </a:xfrm>
          <a:prstGeom prst="rect">
            <a:avLst/>
          </a:prstGeom>
        </p:spPr>
      </p:pic>
      <p:pic>
        <p:nvPicPr>
          <p:cNvPr id="6" name="Εικόνα 5">
            <a:extLst>
              <a:ext uri="{FF2B5EF4-FFF2-40B4-BE49-F238E27FC236}">
                <a16:creationId xmlns:a16="http://schemas.microsoft.com/office/drawing/2014/main" id="{984D9C01-43CB-47A7-9E30-D93F17A47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961" y="1617626"/>
            <a:ext cx="3275860" cy="2512295"/>
          </a:xfrm>
          <a:prstGeom prst="rect">
            <a:avLst/>
          </a:prstGeom>
        </p:spPr>
      </p:pic>
      <p:pic>
        <p:nvPicPr>
          <p:cNvPr id="8" name="Εικόνα 7">
            <a:extLst>
              <a:ext uri="{FF2B5EF4-FFF2-40B4-BE49-F238E27FC236}">
                <a16:creationId xmlns:a16="http://schemas.microsoft.com/office/drawing/2014/main" id="{487D1BD1-F201-4623-B395-34A23CEDB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482" y="4278685"/>
            <a:ext cx="3275860" cy="2459462"/>
          </a:xfrm>
          <a:prstGeom prst="rect">
            <a:avLst/>
          </a:prstGeom>
        </p:spPr>
      </p:pic>
      <p:pic>
        <p:nvPicPr>
          <p:cNvPr id="19" name="Εικόνα 18">
            <a:extLst>
              <a:ext uri="{FF2B5EF4-FFF2-40B4-BE49-F238E27FC236}">
                <a16:creationId xmlns:a16="http://schemas.microsoft.com/office/drawing/2014/main" id="{061AC4A8-6652-4625-A362-53A2CCA089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4299" y="4278685"/>
            <a:ext cx="3275859" cy="2453228"/>
          </a:xfrm>
          <a:prstGeom prst="rect">
            <a:avLst/>
          </a:prstGeom>
        </p:spPr>
      </p:pic>
      <p:pic>
        <p:nvPicPr>
          <p:cNvPr id="21" name="Εικόνα 20">
            <a:extLst>
              <a:ext uri="{FF2B5EF4-FFF2-40B4-BE49-F238E27FC236}">
                <a16:creationId xmlns:a16="http://schemas.microsoft.com/office/drawing/2014/main" id="{33AD0782-6D97-4386-BF98-70BA0BD184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5961" y="4281234"/>
            <a:ext cx="3275859" cy="2450679"/>
          </a:xfrm>
          <a:prstGeom prst="rect">
            <a:avLst/>
          </a:prstGeom>
        </p:spPr>
      </p:pic>
    </p:spTree>
    <p:extLst>
      <p:ext uri="{BB962C8B-B14F-4D97-AF65-F5344CB8AC3E}">
        <p14:creationId xmlns:p14="http://schemas.microsoft.com/office/powerpoint/2010/main" val="18175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811027-FA7B-4690-89DE-E3850943C7DD}"/>
              </a:ext>
            </a:extLst>
          </p:cNvPr>
          <p:cNvSpPr>
            <a:spLocks noGrp="1"/>
          </p:cNvSpPr>
          <p:nvPr>
            <p:ph type="title"/>
          </p:nvPr>
        </p:nvSpPr>
        <p:spPr>
          <a:xfrm>
            <a:off x="838200" y="1642369"/>
            <a:ext cx="102833" cy="62144"/>
          </a:xfrm>
        </p:spPr>
        <p:txBody>
          <a:bodyPr>
            <a:noAutofit/>
          </a:bodyPr>
          <a:lstStyle/>
          <a:p>
            <a:endParaRPr lang="el-GR" sz="400" dirty="0"/>
          </a:p>
        </p:txBody>
      </p:sp>
      <p:pic>
        <p:nvPicPr>
          <p:cNvPr id="9" name="Θέση περιεχομένου 8">
            <a:extLst>
              <a:ext uri="{FF2B5EF4-FFF2-40B4-BE49-F238E27FC236}">
                <a16:creationId xmlns:a16="http://schemas.microsoft.com/office/drawing/2014/main" id="{8F03C224-200A-4A8C-B95D-FD0A995909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9541" y="366836"/>
            <a:ext cx="3937986" cy="5685186"/>
          </a:xfrm>
        </p:spPr>
      </p:pic>
      <p:pic>
        <p:nvPicPr>
          <p:cNvPr id="11" name="Εικόνα 10">
            <a:extLst>
              <a:ext uri="{FF2B5EF4-FFF2-40B4-BE49-F238E27FC236}">
                <a16:creationId xmlns:a16="http://schemas.microsoft.com/office/drawing/2014/main" id="{2CD08E82-E0D6-4483-BE84-8546F3416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6836"/>
            <a:ext cx="5356459" cy="6124328"/>
          </a:xfrm>
          <a:prstGeom prst="rect">
            <a:avLst/>
          </a:prstGeom>
        </p:spPr>
      </p:pic>
    </p:spTree>
    <p:extLst>
      <p:ext uri="{BB962C8B-B14F-4D97-AF65-F5344CB8AC3E}">
        <p14:creationId xmlns:p14="http://schemas.microsoft.com/office/powerpoint/2010/main" val="429197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ECE01-8B58-466F-9951-3FC44DB1C4D1}"/>
              </a:ext>
            </a:extLst>
          </p:cNvPr>
          <p:cNvSpPr>
            <a:spLocks noGrp="1"/>
          </p:cNvSpPr>
          <p:nvPr>
            <p:ph type="title"/>
          </p:nvPr>
        </p:nvSpPr>
        <p:spPr>
          <a:xfrm>
            <a:off x="914400" y="184558"/>
            <a:ext cx="10439400" cy="907396"/>
          </a:xfrm>
        </p:spPr>
        <p:txBody>
          <a:bodyPr>
            <a:normAutofit/>
          </a:bodyPr>
          <a:lstStyle/>
          <a:p>
            <a:pPr algn="l"/>
            <a:r>
              <a:rPr lang="el-GR" sz="3600" b="0" i="0" dirty="0">
                <a:solidFill>
                  <a:srgbClr val="504C48"/>
                </a:solidFill>
                <a:effectLst/>
                <a:latin typeface="Helvetica Neue"/>
              </a:rPr>
              <a:t>Έργα Τέχνης</a:t>
            </a:r>
          </a:p>
        </p:txBody>
      </p:sp>
      <p:sp>
        <p:nvSpPr>
          <p:cNvPr id="3" name="Θέση περιεχομένου 2">
            <a:extLst>
              <a:ext uri="{FF2B5EF4-FFF2-40B4-BE49-F238E27FC236}">
                <a16:creationId xmlns:a16="http://schemas.microsoft.com/office/drawing/2014/main" id="{26C987D1-1384-4C18-BF58-A588DB114A6D}"/>
              </a:ext>
            </a:extLst>
          </p:cNvPr>
          <p:cNvSpPr>
            <a:spLocks noGrp="1"/>
          </p:cNvSpPr>
          <p:nvPr>
            <p:ph idx="1"/>
          </p:nvPr>
        </p:nvSpPr>
        <p:spPr>
          <a:xfrm>
            <a:off x="807868" y="981512"/>
            <a:ext cx="10353952" cy="5788404"/>
          </a:xfrm>
        </p:spPr>
        <p:txBody>
          <a:bodyPr>
            <a:normAutofit/>
          </a:bodyPr>
          <a:lstStyle/>
          <a:p>
            <a:pPr marL="0" indent="0">
              <a:buNone/>
            </a:pPr>
            <a:r>
              <a:rPr lang="el-GR" sz="1600" b="1" i="1" dirty="0" err="1"/>
              <a:t>Βίνσεντ</a:t>
            </a:r>
            <a:r>
              <a:rPr lang="el-GR" sz="1600" b="1" i="1" dirty="0"/>
              <a:t> Βαν </a:t>
            </a:r>
            <a:r>
              <a:rPr lang="el-GR" sz="1600" b="1" i="1" dirty="0" err="1"/>
              <a:t>Γκογκ</a:t>
            </a:r>
            <a:r>
              <a:rPr lang="el-GR" sz="1600" b="1" i="1" dirty="0"/>
              <a:t> </a:t>
            </a:r>
            <a:r>
              <a:rPr lang="el-GR" sz="1600" dirty="0"/>
              <a:t>: </a:t>
            </a:r>
            <a:r>
              <a:rPr kumimoji="0" lang="el-GR" altLang="el-GR" sz="1400" b="0" i="0" u="none" strike="noStrike" kern="1200" cap="none" spc="0" normalizeH="0" baseline="0" noProof="0" dirty="0">
                <a:ln>
                  <a:noFill/>
                </a:ln>
                <a:solidFill>
                  <a:srgbClr val="222222"/>
                </a:solidFill>
                <a:effectLst/>
                <a:uLnTx/>
                <a:uFillTx/>
                <a:latin typeface="Verdana" panose="020B0604030504040204" pitchFamily="34" charset="0"/>
                <a:ea typeface="+mn-ea"/>
                <a:cs typeface="+mn-cs"/>
              </a:rPr>
              <a:t>Η αγάπη του για τις ελιές εκφράστηκε μέσα από μια σειρά πίνακες οι περισσότεροι από τους οποίους ζωγραφίστηκαν το 1889 στο Σαν </a:t>
            </a:r>
            <a:r>
              <a:rPr kumimoji="0" lang="el-GR" altLang="el-GR" sz="1400" b="0" i="0" u="none" strike="noStrike" kern="1200" cap="none" spc="0" normalizeH="0" baseline="0" noProof="0" dirty="0" err="1">
                <a:ln>
                  <a:noFill/>
                </a:ln>
                <a:solidFill>
                  <a:srgbClr val="222222"/>
                </a:solidFill>
                <a:effectLst/>
                <a:uLnTx/>
                <a:uFillTx/>
                <a:latin typeface="Verdana" panose="020B0604030504040204" pitchFamily="34" charset="0"/>
                <a:ea typeface="+mn-ea"/>
                <a:cs typeface="+mn-cs"/>
              </a:rPr>
              <a:t>Ρεμί</a:t>
            </a:r>
            <a:r>
              <a:rPr kumimoji="0" lang="el-GR" altLang="el-GR" sz="1400" b="0" i="0" u="none" strike="noStrike" kern="1200" cap="none" spc="0" normalizeH="0" baseline="0" noProof="0" dirty="0">
                <a:ln>
                  <a:noFill/>
                </a:ln>
                <a:solidFill>
                  <a:srgbClr val="222222"/>
                </a:solidFill>
                <a:effectLst/>
                <a:uLnTx/>
                <a:uFillTx/>
                <a:latin typeface="Verdana" panose="020B0604030504040204" pitchFamily="34" charset="0"/>
                <a:ea typeface="+mn-ea"/>
                <a:cs typeface="+mn-cs"/>
              </a:rPr>
              <a:t> όπου ζούσε στο ίδρυμα του Αγίου Παύλου. Ζωγράφιζε τις ελιές όταν έπαιρνε άδεια και καθώς τις έβλεπε ήταν το πλέον αγαπημένο του θέαμα και θέμα. Η ελιά για τον Βαν </a:t>
            </a:r>
            <a:r>
              <a:rPr kumimoji="0" lang="el-GR" altLang="el-GR" sz="1400" b="0" i="0" u="none" strike="noStrike" kern="1200" cap="none" spc="0" normalizeH="0" baseline="0" noProof="0" dirty="0" err="1">
                <a:ln>
                  <a:noFill/>
                </a:ln>
                <a:solidFill>
                  <a:srgbClr val="222222"/>
                </a:solidFill>
                <a:effectLst/>
                <a:uLnTx/>
                <a:uFillTx/>
                <a:latin typeface="Verdana" panose="020B0604030504040204" pitchFamily="34" charset="0"/>
                <a:ea typeface="+mn-ea"/>
                <a:cs typeface="+mn-cs"/>
              </a:rPr>
              <a:t>Γκογκ</a:t>
            </a:r>
            <a:r>
              <a:rPr kumimoji="0" lang="el-GR" altLang="el-GR" sz="1400" b="0" i="0" u="none" strike="noStrike" kern="1200" cap="none" spc="0" normalizeH="0" baseline="0" noProof="0" dirty="0">
                <a:ln>
                  <a:noFill/>
                </a:ln>
                <a:solidFill>
                  <a:srgbClr val="222222"/>
                </a:solidFill>
                <a:effectLst/>
                <a:uLnTx/>
                <a:uFillTx/>
                <a:latin typeface="Verdana" panose="020B0604030504040204" pitchFamily="34" charset="0"/>
                <a:ea typeface="+mn-ea"/>
                <a:cs typeface="+mn-cs"/>
              </a:rPr>
              <a:t> συμβόλιζε τη ζωή και οι πίνακες του κωδικοποιούσαν τη σχέση του ανθρώπου με τη φύση, με την ελιά να αποτελεί ένα δέντρο-σύμβολο.</a:t>
            </a:r>
            <a:r>
              <a:rPr lang="el-GR" sz="1400" dirty="0"/>
              <a:t> </a:t>
            </a:r>
          </a:p>
          <a:p>
            <a:pPr marL="0" indent="0" algn="l">
              <a:buNone/>
            </a:pPr>
            <a:endParaRPr lang="el-GR" sz="1600" dirty="0"/>
          </a:p>
        </p:txBody>
      </p:sp>
      <p:pic>
        <p:nvPicPr>
          <p:cNvPr id="9" name="Εικόνα 8">
            <a:extLst>
              <a:ext uri="{FF2B5EF4-FFF2-40B4-BE49-F238E27FC236}">
                <a16:creationId xmlns:a16="http://schemas.microsoft.com/office/drawing/2014/main" id="{3FC8ECAD-D0A7-432C-894B-4169BDC04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68" y="2114025"/>
            <a:ext cx="2983955" cy="2182023"/>
          </a:xfrm>
          <a:prstGeom prst="rect">
            <a:avLst/>
          </a:prstGeom>
        </p:spPr>
      </p:pic>
      <p:pic>
        <p:nvPicPr>
          <p:cNvPr id="11" name="Εικόνα 10">
            <a:extLst>
              <a:ext uri="{FF2B5EF4-FFF2-40B4-BE49-F238E27FC236}">
                <a16:creationId xmlns:a16="http://schemas.microsoft.com/office/drawing/2014/main" id="{7DB35BCF-01D5-4DED-9239-13E402E1C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344" y="2131244"/>
            <a:ext cx="2983955" cy="2182023"/>
          </a:xfrm>
          <a:prstGeom prst="rect">
            <a:avLst/>
          </a:prstGeom>
        </p:spPr>
      </p:pic>
      <p:pic>
        <p:nvPicPr>
          <p:cNvPr id="17" name="Εικόνα 16">
            <a:extLst>
              <a:ext uri="{FF2B5EF4-FFF2-40B4-BE49-F238E27FC236}">
                <a16:creationId xmlns:a16="http://schemas.microsoft.com/office/drawing/2014/main" id="{346DF88B-6F8A-4EA6-B475-E29D66DD4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274" y="4491419"/>
            <a:ext cx="3009404" cy="2182023"/>
          </a:xfrm>
          <a:prstGeom prst="rect">
            <a:avLst/>
          </a:prstGeom>
        </p:spPr>
      </p:pic>
      <p:pic>
        <p:nvPicPr>
          <p:cNvPr id="23" name="Εικόνα 22">
            <a:extLst>
              <a:ext uri="{FF2B5EF4-FFF2-40B4-BE49-F238E27FC236}">
                <a16:creationId xmlns:a16="http://schemas.microsoft.com/office/drawing/2014/main" id="{5298E95E-2722-4430-A5A2-1C191F6AF7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3367" y="4436409"/>
            <a:ext cx="3015805" cy="2175927"/>
          </a:xfrm>
          <a:prstGeom prst="rect">
            <a:avLst/>
          </a:prstGeom>
        </p:spPr>
      </p:pic>
      <p:pic>
        <p:nvPicPr>
          <p:cNvPr id="25" name="Εικόνα 24">
            <a:extLst>
              <a:ext uri="{FF2B5EF4-FFF2-40B4-BE49-F238E27FC236}">
                <a16:creationId xmlns:a16="http://schemas.microsoft.com/office/drawing/2014/main" id="{3E842016-1EFD-4479-9180-991061B83646}"/>
              </a:ext>
            </a:extLst>
          </p:cNvPr>
          <p:cNvPicPr>
            <a:picLocks noChangeAspect="1"/>
          </p:cNvPicPr>
          <p:nvPr/>
        </p:nvPicPr>
        <p:blipFill>
          <a:blip r:embed="rId6"/>
          <a:stretch>
            <a:fillRect/>
          </a:stretch>
        </p:blipFill>
        <p:spPr>
          <a:xfrm>
            <a:off x="4426044" y="2114025"/>
            <a:ext cx="2987299" cy="2175927"/>
          </a:xfrm>
          <a:prstGeom prst="rect">
            <a:avLst/>
          </a:prstGeom>
        </p:spPr>
      </p:pic>
    </p:spTree>
    <p:extLst>
      <p:ext uri="{BB962C8B-B14F-4D97-AF65-F5344CB8AC3E}">
        <p14:creationId xmlns:p14="http://schemas.microsoft.com/office/powerpoint/2010/main" val="321600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ECE01-8B58-466F-9951-3FC44DB1C4D1}"/>
              </a:ext>
            </a:extLst>
          </p:cNvPr>
          <p:cNvSpPr>
            <a:spLocks noGrp="1"/>
          </p:cNvSpPr>
          <p:nvPr>
            <p:ph type="title"/>
          </p:nvPr>
        </p:nvSpPr>
        <p:spPr>
          <a:xfrm>
            <a:off x="914400" y="184558"/>
            <a:ext cx="10439400" cy="907396"/>
          </a:xfrm>
        </p:spPr>
        <p:txBody>
          <a:bodyPr>
            <a:normAutofit/>
          </a:bodyPr>
          <a:lstStyle/>
          <a:p>
            <a:pPr algn="l"/>
            <a:r>
              <a:rPr lang="el-GR" sz="3600" b="0" i="0" dirty="0">
                <a:solidFill>
                  <a:srgbClr val="504C48"/>
                </a:solidFill>
                <a:effectLst/>
                <a:latin typeface="Helvetica Neue"/>
              </a:rPr>
              <a:t>Έργα Τέχνης</a:t>
            </a:r>
          </a:p>
        </p:txBody>
      </p:sp>
      <p:sp>
        <p:nvSpPr>
          <p:cNvPr id="3" name="Θέση περιεχομένου 2">
            <a:extLst>
              <a:ext uri="{FF2B5EF4-FFF2-40B4-BE49-F238E27FC236}">
                <a16:creationId xmlns:a16="http://schemas.microsoft.com/office/drawing/2014/main" id="{26C987D1-1384-4C18-BF58-A588DB114A6D}"/>
              </a:ext>
            </a:extLst>
          </p:cNvPr>
          <p:cNvSpPr>
            <a:spLocks noGrp="1"/>
          </p:cNvSpPr>
          <p:nvPr>
            <p:ph idx="1"/>
          </p:nvPr>
        </p:nvSpPr>
        <p:spPr>
          <a:xfrm>
            <a:off x="486561" y="914400"/>
            <a:ext cx="10675259" cy="5679347"/>
          </a:xfrm>
        </p:spPr>
        <p:txBody>
          <a:bodyPr>
            <a:normAutofit fontScale="92500" lnSpcReduction="20000"/>
          </a:bodyPr>
          <a:lstStyle/>
          <a:p>
            <a:pPr marL="0" indent="0" algn="l">
              <a:buNone/>
            </a:pPr>
            <a:endParaRPr lang="el-GR" sz="1600" dirty="0"/>
          </a:p>
          <a:p>
            <a:pPr marL="0" indent="0" algn="l">
              <a:buNone/>
            </a:pPr>
            <a:endParaRPr lang="el-GR" sz="1600" dirty="0"/>
          </a:p>
          <a:p>
            <a:pPr marL="0" indent="0" algn="l">
              <a:buNone/>
            </a:pPr>
            <a:endParaRPr lang="el-GR" sz="1600" dirty="0"/>
          </a:p>
          <a:p>
            <a:pPr marL="0" indent="0" algn="l">
              <a:buNone/>
            </a:pPr>
            <a:endParaRPr lang="el-GR" sz="1600" dirty="0"/>
          </a:p>
          <a:p>
            <a:pPr marL="0" indent="0" algn="l">
              <a:buNone/>
            </a:pPr>
            <a:endParaRPr lang="el-GR" sz="1600" dirty="0"/>
          </a:p>
          <a:p>
            <a:pPr marL="0" indent="0" algn="l">
              <a:buNone/>
            </a:pPr>
            <a:endParaRPr lang="el-GR" sz="400" dirty="0"/>
          </a:p>
          <a:p>
            <a:pPr marL="0" indent="0">
              <a:buNone/>
            </a:pPr>
            <a:r>
              <a:rPr lang="el-GR" sz="1600" b="1" i="1" dirty="0"/>
              <a:t>                </a:t>
            </a:r>
            <a:endParaRPr lang="en-US" sz="1600" b="1" i="1" dirty="0"/>
          </a:p>
          <a:p>
            <a:pPr marL="0" indent="0">
              <a:buNone/>
            </a:pPr>
            <a:r>
              <a:rPr lang="en-US" sz="1200" b="1" i="1" dirty="0"/>
              <a:t>                          </a:t>
            </a:r>
            <a:r>
              <a:rPr lang="el-GR" sz="1200" b="1" i="1" dirty="0"/>
              <a:t>Θεόφιλος: «Μάζεμα ελιών στη Μυτιλήνη»  </a:t>
            </a:r>
            <a:r>
              <a:rPr lang="en-US" sz="1200" b="1" i="1" dirty="0"/>
              <a:t>					                       Claude Monet, Olive tree</a:t>
            </a:r>
            <a:endParaRPr lang="el-GR" sz="1200" b="1" i="1" dirty="0"/>
          </a:p>
          <a:p>
            <a:pPr marL="0" indent="0">
              <a:buNone/>
            </a:pPr>
            <a:endParaRPr lang="el-GR" sz="1200" b="1" i="1" dirty="0"/>
          </a:p>
          <a:p>
            <a:pPr marL="0" indent="0">
              <a:buNone/>
            </a:pPr>
            <a:endParaRPr lang="el-GR" sz="1200" b="1" i="1" dirty="0"/>
          </a:p>
          <a:p>
            <a:pPr marL="0" indent="0">
              <a:buNone/>
            </a:pPr>
            <a:endParaRPr lang="el-GR" sz="1200" b="1" i="1" dirty="0"/>
          </a:p>
          <a:p>
            <a:pPr marL="0" indent="0">
              <a:buNone/>
            </a:pPr>
            <a:endParaRPr lang="el-GR" sz="1200" b="1" i="1" dirty="0"/>
          </a:p>
          <a:p>
            <a:pPr marL="0" indent="0">
              <a:buNone/>
            </a:pPr>
            <a:r>
              <a:rPr lang="el-GR" sz="1200" b="1" i="1" dirty="0"/>
              <a:t>																</a:t>
            </a:r>
            <a:r>
              <a:rPr lang="en-US" sz="1200" b="1" i="1" dirty="0"/>
              <a:t>      </a:t>
            </a:r>
          </a:p>
          <a:p>
            <a:pPr marL="0" indent="0">
              <a:buNone/>
            </a:pPr>
            <a:endParaRPr lang="en-US" sz="1200" b="1" i="1" dirty="0">
              <a:solidFill>
                <a:srgbClr val="1B1B1B"/>
              </a:solidFill>
              <a:effectLst/>
              <a:latin typeface="poppins"/>
            </a:endParaRPr>
          </a:p>
          <a:p>
            <a:pPr marL="0" indent="0">
              <a:buNone/>
            </a:pPr>
            <a:endParaRPr lang="en-US" sz="1050" b="1" i="1" dirty="0">
              <a:solidFill>
                <a:srgbClr val="1B1B1B"/>
              </a:solidFill>
              <a:effectLst/>
              <a:latin typeface="poppins"/>
            </a:endParaRPr>
          </a:p>
          <a:p>
            <a:pPr marL="0" indent="0">
              <a:buNone/>
            </a:pPr>
            <a:r>
              <a:rPr lang="en-US" sz="1050" b="1" i="1" dirty="0">
                <a:solidFill>
                  <a:srgbClr val="1B1B1B"/>
                </a:solidFill>
                <a:latin typeface="poppins"/>
              </a:rPr>
              <a:t>					          </a:t>
            </a:r>
            <a:r>
              <a:rPr lang="en-US" sz="1050" b="1" i="1" dirty="0">
                <a:solidFill>
                  <a:srgbClr val="1B1B1B"/>
                </a:solidFill>
                <a:effectLst/>
                <a:latin typeface="poppins"/>
              </a:rPr>
              <a:t>El Greco: “Christ in the Olive Garden”,1563</a:t>
            </a:r>
          </a:p>
          <a:p>
            <a:pPr marL="0" indent="0">
              <a:buNone/>
            </a:pPr>
            <a:endParaRPr lang="en-US" sz="1050" b="1" i="1" dirty="0">
              <a:solidFill>
                <a:srgbClr val="1B1B1B"/>
              </a:solidFill>
              <a:latin typeface="poppins"/>
            </a:endParaRPr>
          </a:p>
          <a:p>
            <a:pPr marL="0" indent="0">
              <a:buNone/>
            </a:pPr>
            <a:endParaRPr lang="en-US" sz="1050" b="1" i="1" dirty="0">
              <a:solidFill>
                <a:srgbClr val="1B1B1B"/>
              </a:solidFill>
              <a:latin typeface="poppins"/>
            </a:endParaRPr>
          </a:p>
          <a:p>
            <a:pPr marL="0" indent="0">
              <a:buNone/>
            </a:pPr>
            <a:endParaRPr lang="en-US" sz="1050" b="1" i="1" dirty="0">
              <a:solidFill>
                <a:srgbClr val="1B1B1B"/>
              </a:solidFill>
              <a:latin typeface="poppins"/>
            </a:endParaRPr>
          </a:p>
          <a:p>
            <a:pPr marL="0" indent="0">
              <a:buNone/>
            </a:pPr>
            <a:endParaRPr lang="en-US" sz="1050" b="1" i="1" dirty="0">
              <a:solidFill>
                <a:srgbClr val="1B1B1B"/>
              </a:solidFill>
              <a:latin typeface="poppins"/>
            </a:endParaRPr>
          </a:p>
          <a:p>
            <a:pPr marL="0" indent="0">
              <a:buNone/>
            </a:pPr>
            <a:r>
              <a:rPr lang="en-US" sz="1050" b="0" i="0" dirty="0">
                <a:solidFill>
                  <a:srgbClr val="1B1B1B"/>
                </a:solidFill>
                <a:effectLst/>
                <a:latin typeface="poppins"/>
              </a:rPr>
              <a:t>               </a:t>
            </a:r>
            <a:r>
              <a:rPr lang="en-US" sz="1050" b="1" i="1" dirty="0">
                <a:solidFill>
                  <a:srgbClr val="1B1B1B"/>
                </a:solidFill>
                <a:effectLst/>
                <a:latin typeface="poppins"/>
              </a:rPr>
              <a:t>                       Salvador Dali: “olive trees”, 1922			</a:t>
            </a:r>
            <a:endParaRPr lang="el-GR" sz="1400" b="1" i="1" dirty="0"/>
          </a:p>
          <a:p>
            <a:pPr marL="1828800" lvl="4" indent="0">
              <a:buNone/>
            </a:pPr>
            <a:endParaRPr lang="el-GR" sz="200" dirty="0"/>
          </a:p>
          <a:p>
            <a:pPr marL="0" indent="0" algn="l">
              <a:buNone/>
            </a:pPr>
            <a:endParaRPr lang="el-GR" sz="1200" dirty="0"/>
          </a:p>
          <a:p>
            <a:pPr marL="0" indent="0" algn="l">
              <a:buNone/>
            </a:pPr>
            <a:endParaRPr lang="el-GR" sz="1200" dirty="0"/>
          </a:p>
        </p:txBody>
      </p:sp>
      <p:pic>
        <p:nvPicPr>
          <p:cNvPr id="10" name="Εικόνα 9">
            <a:extLst>
              <a:ext uri="{FF2B5EF4-FFF2-40B4-BE49-F238E27FC236}">
                <a16:creationId xmlns:a16="http://schemas.microsoft.com/office/drawing/2014/main" id="{96E907F9-9667-4B5C-91D5-61D84DC8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52" y="914400"/>
            <a:ext cx="4521666" cy="1887523"/>
          </a:xfrm>
          <a:prstGeom prst="rect">
            <a:avLst/>
          </a:prstGeom>
        </p:spPr>
      </p:pic>
      <p:pic>
        <p:nvPicPr>
          <p:cNvPr id="14" name="Εικόνα 13">
            <a:extLst>
              <a:ext uri="{FF2B5EF4-FFF2-40B4-BE49-F238E27FC236}">
                <a16:creationId xmlns:a16="http://schemas.microsoft.com/office/drawing/2014/main" id="{17DBB936-AC95-43DC-B440-241D18F99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899" y="1325460"/>
            <a:ext cx="2253145" cy="3525561"/>
          </a:xfrm>
          <a:prstGeom prst="rect">
            <a:avLst/>
          </a:prstGeom>
        </p:spPr>
      </p:pic>
      <p:pic>
        <p:nvPicPr>
          <p:cNvPr id="16" name="Εικόνα 15">
            <a:extLst>
              <a:ext uri="{FF2B5EF4-FFF2-40B4-BE49-F238E27FC236}">
                <a16:creationId xmlns:a16="http://schemas.microsoft.com/office/drawing/2014/main" id="{E97399CF-4A81-4888-89DB-A9038F153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531765"/>
            <a:ext cx="3402005" cy="2447488"/>
          </a:xfrm>
          <a:prstGeom prst="rect">
            <a:avLst/>
          </a:prstGeom>
        </p:spPr>
      </p:pic>
      <p:pic>
        <p:nvPicPr>
          <p:cNvPr id="24" name="Εικόνα 23">
            <a:extLst>
              <a:ext uri="{FF2B5EF4-FFF2-40B4-BE49-F238E27FC236}">
                <a16:creationId xmlns:a16="http://schemas.microsoft.com/office/drawing/2014/main" id="{33717415-8A3C-4F69-8A36-6D3CEE2C07CD}"/>
              </a:ext>
            </a:extLst>
          </p:cNvPr>
          <p:cNvPicPr>
            <a:picLocks noChangeAspect="1"/>
          </p:cNvPicPr>
          <p:nvPr/>
        </p:nvPicPr>
        <p:blipFill>
          <a:blip r:embed="rId5"/>
          <a:stretch>
            <a:fillRect/>
          </a:stretch>
        </p:blipFill>
        <p:spPr>
          <a:xfrm>
            <a:off x="8455624" y="264253"/>
            <a:ext cx="1868124" cy="2537670"/>
          </a:xfrm>
          <a:prstGeom prst="rect">
            <a:avLst/>
          </a:prstGeom>
        </p:spPr>
      </p:pic>
    </p:spTree>
    <p:extLst>
      <p:ext uri="{BB962C8B-B14F-4D97-AF65-F5344CB8AC3E}">
        <p14:creationId xmlns:p14="http://schemas.microsoft.com/office/powerpoint/2010/main" val="9553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54874-C557-436A-9CBC-55E5A711DD7B}"/>
              </a:ext>
            </a:extLst>
          </p:cNvPr>
          <p:cNvSpPr>
            <a:spLocks noGrp="1"/>
          </p:cNvSpPr>
          <p:nvPr>
            <p:ph type="title"/>
          </p:nvPr>
        </p:nvSpPr>
        <p:spPr>
          <a:xfrm>
            <a:off x="737532" y="1950644"/>
            <a:ext cx="45719" cy="54325"/>
          </a:xfrm>
        </p:spPr>
        <p:txBody>
          <a:bodyPr>
            <a:noAutofit/>
          </a:bodyPr>
          <a:lstStyle/>
          <a:p>
            <a:endParaRPr lang="el-GR" sz="100" dirty="0"/>
          </a:p>
        </p:txBody>
      </p:sp>
      <p:sp>
        <p:nvSpPr>
          <p:cNvPr id="3" name="Θέση περιεχομένου 2">
            <a:extLst>
              <a:ext uri="{FF2B5EF4-FFF2-40B4-BE49-F238E27FC236}">
                <a16:creationId xmlns:a16="http://schemas.microsoft.com/office/drawing/2014/main" id="{C8490CF6-29A7-4275-9E15-9D4F40BC178A}"/>
              </a:ext>
            </a:extLst>
          </p:cNvPr>
          <p:cNvSpPr>
            <a:spLocks noGrp="1"/>
          </p:cNvSpPr>
          <p:nvPr>
            <p:ph idx="1"/>
          </p:nvPr>
        </p:nvSpPr>
        <p:spPr>
          <a:xfrm>
            <a:off x="737533" y="1040235"/>
            <a:ext cx="10453382" cy="4817947"/>
          </a:xfrm>
        </p:spPr>
        <p:txBody>
          <a:bodyPr>
            <a:normAutofit/>
          </a:bodyPr>
          <a:lstStyle/>
          <a:p>
            <a:r>
              <a:rPr lang="en-US" sz="1600" dirty="0">
                <a:hlinkClick r:id="rId2"/>
              </a:rPr>
              <a:t>https://ikastikos-kiklos.com/%CE%B5%CE%BB%CE%B9%CE%AC-%CE%B1%CF%80%CF%8C-%CF%84%CE%B7-%CF%86%CF%8D%CF%83%CE%B7-%CF%83%CF%84%CE%B7-%CE%B6%CF%89%CE%AE-%CE%BA%CE%B1%CE%B9-%CF%84%CE%B7%CE%BD-%CF%84%CE%AD%CF%87%CE%BD%CE%B7/</a:t>
            </a:r>
            <a:endParaRPr lang="en-US" sz="1600" dirty="0"/>
          </a:p>
          <a:p>
            <a:r>
              <a:rPr lang="el-GR" sz="1600" dirty="0"/>
              <a:t>Κάντε ερωτήσεις, δίνοντάς στο παιδί τη δυνατότητα να εκφραστεί .  Ποια χρώματα χρησιμοποίησε ο κάθε ζωγράφος; Ποια χρώματα κυριαρχούν  περισσότερο στα έργα τέχνης ;  Ποια χρώματα χρησιμοποίησε για τις ελιές και τους ελαιώνες; Ποια χρώματα χρησιμοποίησε για τα πρόσωπα των έργων και ποια για το φόντο ; Ποια εποχή νομίζετε ότι δείχνει ο κάθε πίνακας; (Πώς το συμπεραίνεται αυτό ; ) Πώς νομίζετε ότι αισθανόταν όταν ζωγράφιζε τον κάθε  πίνακα ; Τι κάνουν οι άνθρωποι  στους πίνακες ζωγραφικής ; Ποιος ο ρόλος του καθένα  ; Τι χρησιμοποιούν για να ρίξουν τις ελιές στο έδαφος; Που τοποθετούνται οι ελιές αφού τις μαζέψουν  ; Τι στρώνουν κάτω από τα ελαιόδεντρα ; Τι πιστεύετε ότι θα τις κάνουν τις ελιές που μαζεύουν στους πίνακες ; Που χρησιμοποιείται το λάδι ; Πώς αισθάνεστε  εσείς βλέποντας τον κάθε πίνακα; Ποιος πίνακας σας αρέσει περισσότερο ; Με ποια κριτήρια επιλέξατε  αυτό τον πίνακα ; Σας άρεσαν τα χρώματα ή κάτι άλλο ; Υπάρχουν ομοιότητες ανάμεσα στα έργα τέχνης ; Ποιες είναι αυτές ; Μπορείτε να περιγράψετε με κάθε λεπτομέρεια τους πίνακες ; </a:t>
            </a:r>
          </a:p>
          <a:p>
            <a:r>
              <a:rPr lang="el-GR" sz="1600" dirty="0"/>
              <a:t>Στη συνέχεια μας περιγράφουν το ρόλο που θα ήθελαν να διαδραματίσουν στον πίνακα και τι θα ήθελαν να κάνουν.</a:t>
            </a:r>
          </a:p>
          <a:p>
            <a:endParaRPr lang="el-GR" sz="2100" dirty="0"/>
          </a:p>
        </p:txBody>
      </p:sp>
    </p:spTree>
    <p:extLst>
      <p:ext uri="{BB962C8B-B14F-4D97-AF65-F5344CB8AC3E}">
        <p14:creationId xmlns:p14="http://schemas.microsoft.com/office/powerpoint/2010/main" val="148108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6D40F-C04D-4B1A-88FC-24C0DCF2B6D1}"/>
              </a:ext>
            </a:extLst>
          </p:cNvPr>
          <p:cNvSpPr>
            <a:spLocks noGrp="1"/>
          </p:cNvSpPr>
          <p:nvPr>
            <p:ph type="title"/>
          </p:nvPr>
        </p:nvSpPr>
        <p:spPr>
          <a:xfrm>
            <a:off x="838200" y="365126"/>
            <a:ext cx="10515600" cy="859668"/>
          </a:xfrm>
        </p:spPr>
        <p:txBody>
          <a:bodyPr>
            <a:normAutofit/>
          </a:bodyPr>
          <a:lstStyle/>
          <a:p>
            <a:r>
              <a:rPr lang="el-GR" sz="1800" dirty="0"/>
              <a:t>ΜΕΤΡΗΣΤΕ ΠΟΣΕΣ ΕΛΙΕΣ ΕΧΕΙ Η ΚΑΘΕ ΕΙΚΟΝΑ, ΚΑΙ ΣΥΜΠΛΗΡΩΣΤΕ ΤΟΝ ΑΡΙΘΜΟ ΣΤΟ ΚΟΥΤΑΚΙ ΑΠΌ ΚΑΤΩ</a:t>
            </a:r>
          </a:p>
        </p:txBody>
      </p:sp>
      <p:pic>
        <p:nvPicPr>
          <p:cNvPr id="5" name="Θέση περιεχομένου 4">
            <a:extLst>
              <a:ext uri="{FF2B5EF4-FFF2-40B4-BE49-F238E27FC236}">
                <a16:creationId xmlns:a16="http://schemas.microsoft.com/office/drawing/2014/main" id="{0485520C-07DA-471F-9F62-8F0F79293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785" y="1459684"/>
            <a:ext cx="10637241" cy="5033190"/>
          </a:xfrm>
        </p:spPr>
      </p:pic>
    </p:spTree>
    <p:extLst>
      <p:ext uri="{BB962C8B-B14F-4D97-AF65-F5344CB8AC3E}">
        <p14:creationId xmlns:p14="http://schemas.microsoft.com/office/powerpoint/2010/main" val="2770395442"/>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1988</TotalTime>
  <Words>1874</Words>
  <Application>Microsoft Office PowerPoint</Application>
  <PresentationFormat>Ευρεία οθόνη</PresentationFormat>
  <Paragraphs>113</Paragraphs>
  <Slides>20</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Arial</vt:lpstr>
      <vt:lpstr>Calibri</vt:lpstr>
      <vt:lpstr>Century Gothic</vt:lpstr>
      <vt:lpstr>Georgia</vt:lpstr>
      <vt:lpstr>Helvetica Neue</vt:lpstr>
      <vt:lpstr>poppins</vt:lpstr>
      <vt:lpstr>Roboto</vt:lpstr>
      <vt:lpstr>Verdana</vt:lpstr>
      <vt:lpstr>Wingdings 3</vt:lpstr>
      <vt:lpstr>Θρόισμα</vt:lpstr>
      <vt:lpstr>       ΕΛΙΑ</vt:lpstr>
      <vt:lpstr>Λίγα λόγια για την ΕΛΙΑ</vt:lpstr>
      <vt:lpstr>Ένα παραμύθι για την ελιά</vt:lpstr>
      <vt:lpstr>Ένα παραμύθι για την ελιά</vt:lpstr>
      <vt:lpstr>Παρουσίαση του PowerPoint</vt:lpstr>
      <vt:lpstr>Έργα Τέχνης</vt:lpstr>
      <vt:lpstr>Έργα Τέχνης</vt:lpstr>
      <vt:lpstr>Παρουσίαση του PowerPoint</vt:lpstr>
      <vt:lpstr>ΜΕΤΡΗΣΤΕ ΠΟΣΕΣ ΕΛΙΕΣ ΕΧΕΙ Η ΚΑΘΕ ΕΙΚΟΝΑ, ΚΑΙ ΣΥΜΠΛΗΡΩΣΤΕ ΤΟΝ ΑΡΙΘΜΟ ΣΤΟ ΚΟΥΤΑΚΙ ΑΠΌ ΚΑΤΩ</vt:lpstr>
      <vt:lpstr>            ΠΟΙΗΜΑΤΑΚΙ  "Η ελίτσα η ελιά..."  από το βιβλίο Κίτρινα Φύλλα της Αντρούλας Εμπεδοκλέους  </vt:lpstr>
      <vt:lpstr>ΠΕΙΡΑΜΑΤΑ   Στην πρώτη περίπτωση βάζουμε μια μικρή ποσότητα νερού, λαδιού και οινοπνεύματος σε χαρτοπετσέτα και τα παιδιά προβλέπουν ποιο από τα τρία υγρά θα εξατμιστεί πρώτο, κυκλώνοντας την πρόβλεψή τους. Αφού παρατηρήσουν, συμπληρώνουν τη σωστή απάντηση: Το οινόπνευμα.  Στη δεύτερη περίπτωση, τα παιδιά λένε την πρόβλεψή τους και μετά την ολοκλήρωση του πειράματος συμπληρώνουν τους αριθμούς από το 1 έως το 3 στα κυκλάκια, ξεκινώντας από αυτό που θα εξατμιστεί πρώτο.   </vt:lpstr>
      <vt:lpstr>Η ελιά του Αρισταίου </vt:lpstr>
      <vt:lpstr>ΕΛΑΙΟΜΑΖΩΜΑ Συγκομιδή Ελιάς:  https://www.youtube.com/watch?v=3VgQFJrsnas&amp;ab_channel=IRENESOFOULAKI  Ελιά από την συγκομιδή στο ελαιοτριβείο: https://www.youtube.com/watch?v=0ws2VEzFe9g&amp;ab_channel=Epirustraveleu-DroneFlights  </vt:lpstr>
      <vt:lpstr>      ΠΩΣ ΓΙΝΕΤΑΙ ΤΟ ΛΑΔΙ        http://natalinaeton5.blogspot.com/2016/11/blog-post_21.html </vt:lpstr>
      <vt:lpstr>ΠΑΙΧΝΙΔΙ</vt:lpstr>
      <vt:lpstr>       ΧΡΩΜΑΤΙΖΟΥΜΕ!</vt:lpstr>
      <vt:lpstr>       ΧΡΩΜΑΤΙΖΟΥΜΕ!        Και μπορούμε να κολλήσουμε φύλλα ελιάς αντί να τα ζωγραφίσουμε </vt:lpstr>
      <vt:lpstr>ΚΑΤΑΣΚΕΥΕΣ</vt:lpstr>
      <vt:lpstr>ΧΕΙΡΟΤΕΧΝΙΑ</vt:lpstr>
      <vt:lpstr>ΕΠΙΠΛΕΟΝ ΔΡΑΣΤΗΡΙΟΤΗΤΕΣ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Nadia</dc:creator>
  <cp:lastModifiedBy>Nadia</cp:lastModifiedBy>
  <cp:revision>40</cp:revision>
  <dcterms:created xsi:type="dcterms:W3CDTF">2020-11-16T19:47:56Z</dcterms:created>
  <dcterms:modified xsi:type="dcterms:W3CDTF">2020-11-19T01:05:08Z</dcterms:modified>
</cp:coreProperties>
</file>